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ags/tag2.xml" ContentType="application/vnd.openxmlformats-officedocument.presentationml.tags+xml"/>
  <Override PartName="/ppt/notesSlides/notesSlide1.xml" ContentType="application/vnd.openxmlformats-officedocument.presentationml.notesSlide+xml"/>
  <Override PartName="/ppt/theme/themeOverride2.xml" ContentType="application/vnd.openxmlformats-officedocument.themeOverride+xml"/>
  <Override PartName="/ppt/tags/tag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sldIdLst>
    <p:sldId id="305" r:id="rId5"/>
    <p:sldId id="312" r:id="rId6"/>
    <p:sldId id="311" r:id="rId7"/>
    <p:sldId id="313" r:id="rId8"/>
    <p:sldId id="314" r:id="rId9"/>
    <p:sldId id="315" r:id="rId10"/>
    <p:sldId id="316" r:id="rId11"/>
    <p:sldId id="317" r:id="rId12"/>
    <p:sldId id="318" r:id="rId13"/>
    <p:sldId id="319" r:id="rId14"/>
    <p:sldId id="320" r:id="rId15"/>
    <p:sldId id="321" r:id="rId16"/>
    <p:sldId id="322" r:id="rId17"/>
    <p:sldId id="323" r:id="rId18"/>
    <p:sldId id="324" r:id="rId19"/>
    <p:sldId id="325" r:id="rId20"/>
    <p:sldId id="326" r:id="rId21"/>
    <p:sldId id="327"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620D"/>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4619" autoAdjust="0"/>
  </p:normalViewPr>
  <p:slideViewPr>
    <p:cSldViewPr snapToGrid="0">
      <p:cViewPr varScale="1">
        <p:scale>
          <a:sx n="68" d="100"/>
          <a:sy n="68" d="100"/>
        </p:scale>
        <p:origin x="73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2194AD-BC1D-40A5-8061-74ED970CF0EC}" type="doc">
      <dgm:prSet loTypeId="urn:microsoft.com/office/officeart/2016/7/layout/HexagonTimeline" loCatId="process" qsTypeId="urn:microsoft.com/office/officeart/2005/8/quickstyle/simple4" qsCatId="simple" csTypeId="urn:microsoft.com/office/officeart/2005/8/colors/accent1_2" csCatId="accent1" phldr="1"/>
      <dgm:spPr/>
      <dgm:t>
        <a:bodyPr/>
        <a:lstStyle/>
        <a:p>
          <a:endParaRPr lang="en-US"/>
        </a:p>
      </dgm:t>
    </dgm:pt>
    <dgm:pt modelId="{470436C2-AB8C-44D2-A601-D202EF28CAB9}">
      <dgm:prSet custT="1"/>
      <dgm:spPr/>
      <dgm:t>
        <a:bodyPr/>
        <a:lstStyle/>
        <a:p>
          <a:r>
            <a:rPr lang="en-US" sz="1600" dirty="0">
              <a:solidFill>
                <a:schemeClr val="bg1"/>
              </a:solidFill>
            </a:rPr>
            <a:t>Learning Objective #1</a:t>
          </a:r>
        </a:p>
      </dgm:t>
    </dgm:pt>
    <dgm:pt modelId="{5730B730-F013-48B6-BBEF-5A501064EB00}" type="parTrans" cxnId="{F942B8C5-7323-42C5-81E3-24148E3D8472}">
      <dgm:prSet/>
      <dgm:spPr/>
      <dgm:t>
        <a:bodyPr/>
        <a:lstStyle/>
        <a:p>
          <a:endParaRPr lang="en-US"/>
        </a:p>
      </dgm:t>
    </dgm:pt>
    <dgm:pt modelId="{2125FE7A-30E1-4461-8054-0105ED556DC5}" type="sibTrans" cxnId="{F942B8C5-7323-42C5-81E3-24148E3D8472}">
      <dgm:prSet/>
      <dgm:spPr/>
      <dgm:t>
        <a:bodyPr/>
        <a:lstStyle/>
        <a:p>
          <a:endParaRPr lang="en-US"/>
        </a:p>
      </dgm:t>
    </dgm:pt>
    <dgm:pt modelId="{FA711432-52FF-449A-96AC-E9B964DAEC35}">
      <dgm:prSet custT="1"/>
      <dgm:spPr/>
      <dgm:t>
        <a:bodyPr/>
        <a:lstStyle/>
        <a:p>
          <a:r>
            <a:rPr lang="en-US" sz="1600" dirty="0">
              <a:solidFill>
                <a:srgbClr val="FFC000"/>
              </a:solidFill>
            </a:rPr>
            <a:t>Articulate what the business life cycles is</a:t>
          </a:r>
          <a:r>
            <a:rPr lang="en-US" sz="1200" dirty="0">
              <a:solidFill>
                <a:srgbClr val="FFC000"/>
              </a:solidFill>
            </a:rPr>
            <a:t>. </a:t>
          </a:r>
        </a:p>
      </dgm:t>
    </dgm:pt>
    <dgm:pt modelId="{548254CE-91A1-47E3-A412-38531D7A795D}" type="parTrans" cxnId="{517CB325-62EC-4E0E-91C0-0C1B58BB5F0A}">
      <dgm:prSet/>
      <dgm:spPr/>
      <dgm:t>
        <a:bodyPr/>
        <a:lstStyle/>
        <a:p>
          <a:endParaRPr lang="en-US"/>
        </a:p>
      </dgm:t>
    </dgm:pt>
    <dgm:pt modelId="{C416A550-A52D-406F-B186-5FDD3F472F71}" type="sibTrans" cxnId="{517CB325-62EC-4E0E-91C0-0C1B58BB5F0A}">
      <dgm:prSet/>
      <dgm:spPr/>
      <dgm:t>
        <a:bodyPr/>
        <a:lstStyle/>
        <a:p>
          <a:endParaRPr lang="en-US"/>
        </a:p>
      </dgm:t>
    </dgm:pt>
    <dgm:pt modelId="{784C4D9C-6BD9-46A6-818E-2F9E32A0005D}">
      <dgm:prSet custT="1"/>
      <dgm:spPr/>
      <dgm:t>
        <a:bodyPr/>
        <a:lstStyle/>
        <a:p>
          <a:r>
            <a:rPr lang="en-US" sz="1600" dirty="0">
              <a:solidFill>
                <a:schemeClr val="bg1"/>
              </a:solidFill>
            </a:rPr>
            <a:t>Learning Objective #</a:t>
          </a:r>
          <a:r>
            <a:rPr lang="en-US" sz="1200" dirty="0">
              <a:solidFill>
                <a:schemeClr val="bg1"/>
              </a:solidFill>
            </a:rPr>
            <a:t>2</a:t>
          </a:r>
        </a:p>
      </dgm:t>
    </dgm:pt>
    <dgm:pt modelId="{8A955203-16FE-4E4A-A198-0745DE545A9D}" type="parTrans" cxnId="{46802EFC-9BBB-47EF-8ED9-9055FA2CDFB1}">
      <dgm:prSet/>
      <dgm:spPr/>
      <dgm:t>
        <a:bodyPr/>
        <a:lstStyle/>
        <a:p>
          <a:endParaRPr lang="en-US"/>
        </a:p>
      </dgm:t>
    </dgm:pt>
    <dgm:pt modelId="{C821C06E-AE69-427E-BAC3-DD095C5F5DE2}" type="sibTrans" cxnId="{46802EFC-9BBB-47EF-8ED9-9055FA2CDFB1}">
      <dgm:prSet/>
      <dgm:spPr/>
      <dgm:t>
        <a:bodyPr/>
        <a:lstStyle/>
        <a:p>
          <a:endParaRPr lang="en-US"/>
        </a:p>
      </dgm:t>
    </dgm:pt>
    <dgm:pt modelId="{D0A82FB8-1752-4D6F-8410-65D45BE9561E}">
      <dgm:prSet custT="1"/>
      <dgm:spPr/>
      <dgm:t>
        <a:bodyPr/>
        <a:lstStyle/>
        <a:p>
          <a:r>
            <a:rPr lang="en-US" sz="1600" dirty="0">
              <a:solidFill>
                <a:srgbClr val="FFC000"/>
              </a:solidFill>
            </a:rPr>
            <a:t>Differentiate between the various stages of the business life cycle and realize why they are important. </a:t>
          </a:r>
          <a:endParaRPr lang="en-US" sz="1200" dirty="0">
            <a:solidFill>
              <a:srgbClr val="FFC000"/>
            </a:solidFill>
          </a:endParaRPr>
        </a:p>
      </dgm:t>
    </dgm:pt>
    <dgm:pt modelId="{61919C9B-67C1-4818-8B22-371F0349AF0B}" type="parTrans" cxnId="{652564C5-1C9F-4165-825D-2B5E369E9B08}">
      <dgm:prSet/>
      <dgm:spPr/>
      <dgm:t>
        <a:bodyPr/>
        <a:lstStyle/>
        <a:p>
          <a:endParaRPr lang="en-US"/>
        </a:p>
      </dgm:t>
    </dgm:pt>
    <dgm:pt modelId="{BC71044F-3945-4433-9507-0F1DA1FDC91A}" type="sibTrans" cxnId="{652564C5-1C9F-4165-825D-2B5E369E9B08}">
      <dgm:prSet/>
      <dgm:spPr/>
      <dgm:t>
        <a:bodyPr/>
        <a:lstStyle/>
        <a:p>
          <a:endParaRPr lang="en-US"/>
        </a:p>
      </dgm:t>
    </dgm:pt>
    <dgm:pt modelId="{2B69C150-C962-46ED-A032-6DFF25CF63C4}">
      <dgm:prSet custT="1"/>
      <dgm:spPr/>
      <dgm:t>
        <a:bodyPr/>
        <a:lstStyle/>
        <a:p>
          <a:r>
            <a:rPr lang="en-US" sz="1600" dirty="0">
              <a:solidFill>
                <a:schemeClr val="bg1"/>
              </a:solidFill>
            </a:rPr>
            <a:t>Learning Objective #3</a:t>
          </a:r>
        </a:p>
      </dgm:t>
    </dgm:pt>
    <dgm:pt modelId="{985FED35-869E-42B1-BCFA-A365B4BDACEE}" type="parTrans" cxnId="{32E6360B-3755-4D38-8AB6-CAC505AB303E}">
      <dgm:prSet/>
      <dgm:spPr/>
      <dgm:t>
        <a:bodyPr/>
        <a:lstStyle/>
        <a:p>
          <a:endParaRPr lang="en-US"/>
        </a:p>
      </dgm:t>
    </dgm:pt>
    <dgm:pt modelId="{C2F2AFDD-9240-4783-9934-D9D85FC72453}" type="sibTrans" cxnId="{32E6360B-3755-4D38-8AB6-CAC505AB303E}">
      <dgm:prSet/>
      <dgm:spPr/>
      <dgm:t>
        <a:bodyPr/>
        <a:lstStyle/>
        <a:p>
          <a:endParaRPr lang="en-US"/>
        </a:p>
      </dgm:t>
    </dgm:pt>
    <dgm:pt modelId="{F8C565CB-F02F-49DD-8F1A-E2D32306B445}">
      <dgm:prSet custT="1"/>
      <dgm:spPr/>
      <dgm:t>
        <a:bodyPr/>
        <a:lstStyle/>
        <a:p>
          <a:r>
            <a:rPr lang="en-US" sz="1600" dirty="0">
              <a:solidFill>
                <a:srgbClr val="FFC000"/>
              </a:solidFill>
            </a:rPr>
            <a:t>Address some of the challenges businesses face at each stage and learn how to overcome them</a:t>
          </a:r>
          <a:r>
            <a:rPr lang="en-US" sz="1500" dirty="0">
              <a:solidFill>
                <a:srgbClr val="FFC000"/>
              </a:solidFill>
            </a:rPr>
            <a:t>.</a:t>
          </a:r>
        </a:p>
      </dgm:t>
    </dgm:pt>
    <dgm:pt modelId="{116086E4-3DA2-4410-9B39-9F62847B9BDE}" type="parTrans" cxnId="{ADD64242-AC47-4D8E-B6CF-E68B6EBBE21C}">
      <dgm:prSet/>
      <dgm:spPr/>
      <dgm:t>
        <a:bodyPr/>
        <a:lstStyle/>
        <a:p>
          <a:endParaRPr lang="en-US"/>
        </a:p>
      </dgm:t>
    </dgm:pt>
    <dgm:pt modelId="{CF4455B3-6B7C-4013-9023-23B5421D7AF5}" type="sibTrans" cxnId="{ADD64242-AC47-4D8E-B6CF-E68B6EBBE21C}">
      <dgm:prSet/>
      <dgm:spPr/>
      <dgm:t>
        <a:bodyPr/>
        <a:lstStyle/>
        <a:p>
          <a:endParaRPr lang="en-US"/>
        </a:p>
      </dgm:t>
    </dgm:pt>
    <dgm:pt modelId="{CF9C7F8B-ACA5-4AF8-A08B-0E80CF03A32B}" type="pres">
      <dgm:prSet presAssocID="{B52194AD-BC1D-40A5-8061-74ED970CF0EC}" presName="Name0" presStyleCnt="0">
        <dgm:presLayoutVars>
          <dgm:chMax/>
          <dgm:chPref/>
          <dgm:animLvl val="lvl"/>
        </dgm:presLayoutVars>
      </dgm:prSet>
      <dgm:spPr/>
    </dgm:pt>
    <dgm:pt modelId="{33687FA3-D696-4D05-A921-E657360E9153}" type="pres">
      <dgm:prSet presAssocID="{470436C2-AB8C-44D2-A601-D202EF28CAB9}" presName="composite" presStyleCnt="0"/>
      <dgm:spPr/>
    </dgm:pt>
    <dgm:pt modelId="{28B7E585-1DEC-4555-8326-DC322CE6A0D9}" type="pres">
      <dgm:prSet presAssocID="{470436C2-AB8C-44D2-A601-D202EF28CAB9}" presName="Parent1" presStyleLbl="alignNode1" presStyleIdx="0" presStyleCnt="3">
        <dgm:presLayoutVars>
          <dgm:chMax val="1"/>
          <dgm:chPref val="1"/>
          <dgm:bulletEnabled val="1"/>
        </dgm:presLayoutVars>
      </dgm:prSet>
      <dgm:spPr/>
    </dgm:pt>
    <dgm:pt modelId="{E6B3F149-FD9C-4184-B517-50DE17DC9F42}" type="pres">
      <dgm:prSet presAssocID="{470436C2-AB8C-44D2-A601-D202EF28CAB9}" presName="Childtext1" presStyleLbl="revTx" presStyleIdx="0" presStyleCnt="3">
        <dgm:presLayoutVars>
          <dgm:chMax val="0"/>
          <dgm:chPref val="0"/>
          <dgm:bulletEnabled/>
        </dgm:presLayoutVars>
      </dgm:prSet>
      <dgm:spPr/>
    </dgm:pt>
    <dgm:pt modelId="{9A3567F5-3505-4A84-B150-84541A114DAE}" type="pres">
      <dgm:prSet presAssocID="{470436C2-AB8C-44D2-A601-D202EF28CAB9}" presName="ConnectLine" presStyleLbl="sibTrans1D1" presStyleIdx="0" presStyleCnt="3"/>
      <dgm:spPr>
        <a:noFill/>
        <a:ln w="12700" cap="rnd" cmpd="sng" algn="ctr">
          <a:solidFill>
            <a:schemeClr val="accent1">
              <a:hueOff val="0"/>
              <a:satOff val="0"/>
              <a:lumOff val="0"/>
              <a:alphaOff val="0"/>
            </a:schemeClr>
          </a:solidFill>
          <a:prstDash val="dash"/>
        </a:ln>
        <a:effectLst/>
      </dgm:spPr>
    </dgm:pt>
    <dgm:pt modelId="{3C2BEDA3-A6CB-4551-9245-20E856721676}" type="pres">
      <dgm:prSet presAssocID="{470436C2-AB8C-44D2-A601-D202EF28CAB9}" presName="ConnectLineEnd" presStyleLbl="node1" presStyleIdx="0" presStyleCnt="3"/>
      <dgm:spPr/>
    </dgm:pt>
    <dgm:pt modelId="{C300CFD9-A852-4630-9F5A-D9052EC40FAA}" type="pres">
      <dgm:prSet presAssocID="{470436C2-AB8C-44D2-A601-D202EF28CAB9}" presName="EmptyPane" presStyleCnt="0"/>
      <dgm:spPr/>
    </dgm:pt>
    <dgm:pt modelId="{89A522A2-C968-4BB0-AA0D-5C276045D013}" type="pres">
      <dgm:prSet presAssocID="{2125FE7A-30E1-4461-8054-0105ED556DC5}" presName="spaceBetweenRectangles" presStyleLbl="fgAcc1" presStyleIdx="0" presStyleCnt="2"/>
      <dgm:spPr/>
    </dgm:pt>
    <dgm:pt modelId="{3F8C7F44-0E39-4E64-AFA3-81ED9F564258}" type="pres">
      <dgm:prSet presAssocID="{784C4D9C-6BD9-46A6-818E-2F9E32A0005D}" presName="composite" presStyleCnt="0"/>
      <dgm:spPr/>
    </dgm:pt>
    <dgm:pt modelId="{8EAC610B-FC2D-4E66-A096-2E23A75E8CE6}" type="pres">
      <dgm:prSet presAssocID="{784C4D9C-6BD9-46A6-818E-2F9E32A0005D}" presName="Parent1" presStyleLbl="alignNode1" presStyleIdx="1" presStyleCnt="3">
        <dgm:presLayoutVars>
          <dgm:chMax val="1"/>
          <dgm:chPref val="1"/>
          <dgm:bulletEnabled val="1"/>
        </dgm:presLayoutVars>
      </dgm:prSet>
      <dgm:spPr/>
    </dgm:pt>
    <dgm:pt modelId="{4EBF67CA-7B13-4FE6-A5D4-F2B5DBB8EF10}" type="pres">
      <dgm:prSet presAssocID="{784C4D9C-6BD9-46A6-818E-2F9E32A0005D}" presName="Childtext1" presStyleLbl="revTx" presStyleIdx="1" presStyleCnt="3">
        <dgm:presLayoutVars>
          <dgm:chMax val="0"/>
          <dgm:chPref val="0"/>
          <dgm:bulletEnabled/>
        </dgm:presLayoutVars>
      </dgm:prSet>
      <dgm:spPr/>
    </dgm:pt>
    <dgm:pt modelId="{EF2BCF49-D21A-4CE2-AE95-81209766FB18}" type="pres">
      <dgm:prSet presAssocID="{784C4D9C-6BD9-46A6-818E-2F9E32A0005D}" presName="ConnectLine" presStyleLbl="sibTrans1D1" presStyleIdx="1" presStyleCnt="3"/>
      <dgm:spPr>
        <a:noFill/>
        <a:ln w="12700" cap="rnd" cmpd="sng" algn="ctr">
          <a:solidFill>
            <a:schemeClr val="accent1">
              <a:hueOff val="0"/>
              <a:satOff val="0"/>
              <a:lumOff val="0"/>
              <a:alphaOff val="0"/>
            </a:schemeClr>
          </a:solidFill>
          <a:prstDash val="dash"/>
        </a:ln>
        <a:effectLst/>
      </dgm:spPr>
    </dgm:pt>
    <dgm:pt modelId="{0CC65804-80E2-457A-A25B-A52705EE142F}" type="pres">
      <dgm:prSet presAssocID="{784C4D9C-6BD9-46A6-818E-2F9E32A0005D}" presName="ConnectLineEnd" presStyleLbl="node1" presStyleIdx="1" presStyleCnt="3"/>
      <dgm:spPr/>
    </dgm:pt>
    <dgm:pt modelId="{004F0C39-4635-43A3-8A4E-EA640B51ABF7}" type="pres">
      <dgm:prSet presAssocID="{784C4D9C-6BD9-46A6-818E-2F9E32A0005D}" presName="EmptyPane" presStyleCnt="0"/>
      <dgm:spPr/>
    </dgm:pt>
    <dgm:pt modelId="{61A8C36E-8A1B-40F2-AED1-4DCA68BADEF4}" type="pres">
      <dgm:prSet presAssocID="{C821C06E-AE69-427E-BAC3-DD095C5F5DE2}" presName="spaceBetweenRectangles" presStyleLbl="fgAcc1" presStyleIdx="1" presStyleCnt="2"/>
      <dgm:spPr/>
    </dgm:pt>
    <dgm:pt modelId="{25653124-9BAA-4AE1-8304-AA26FB2E3F53}" type="pres">
      <dgm:prSet presAssocID="{2B69C150-C962-46ED-A032-6DFF25CF63C4}" presName="composite" presStyleCnt="0"/>
      <dgm:spPr/>
    </dgm:pt>
    <dgm:pt modelId="{218458F2-C6C1-4CA1-95FD-E5E7768E5C6B}" type="pres">
      <dgm:prSet presAssocID="{2B69C150-C962-46ED-A032-6DFF25CF63C4}" presName="Parent1" presStyleLbl="alignNode1" presStyleIdx="2" presStyleCnt="3">
        <dgm:presLayoutVars>
          <dgm:chMax val="1"/>
          <dgm:chPref val="1"/>
          <dgm:bulletEnabled val="1"/>
        </dgm:presLayoutVars>
      </dgm:prSet>
      <dgm:spPr/>
    </dgm:pt>
    <dgm:pt modelId="{5401E5BC-5137-49E4-9201-53966AC64854}" type="pres">
      <dgm:prSet presAssocID="{2B69C150-C962-46ED-A032-6DFF25CF63C4}" presName="Childtext1" presStyleLbl="revTx" presStyleIdx="2" presStyleCnt="3">
        <dgm:presLayoutVars>
          <dgm:chMax val="0"/>
          <dgm:chPref val="0"/>
          <dgm:bulletEnabled/>
        </dgm:presLayoutVars>
      </dgm:prSet>
      <dgm:spPr/>
    </dgm:pt>
    <dgm:pt modelId="{74850E5A-A27F-4C49-B524-9BDA42FD5C7E}" type="pres">
      <dgm:prSet presAssocID="{2B69C150-C962-46ED-A032-6DFF25CF63C4}" presName="ConnectLine" presStyleLbl="sibTrans1D1" presStyleIdx="2" presStyleCnt="3"/>
      <dgm:spPr>
        <a:noFill/>
        <a:ln w="12700" cap="rnd" cmpd="sng" algn="ctr">
          <a:solidFill>
            <a:schemeClr val="accent1">
              <a:hueOff val="0"/>
              <a:satOff val="0"/>
              <a:lumOff val="0"/>
              <a:alphaOff val="0"/>
            </a:schemeClr>
          </a:solidFill>
          <a:prstDash val="dash"/>
        </a:ln>
        <a:effectLst/>
      </dgm:spPr>
    </dgm:pt>
    <dgm:pt modelId="{59A7864F-BA2A-4DE3-9F4E-36E9E79426E5}" type="pres">
      <dgm:prSet presAssocID="{2B69C150-C962-46ED-A032-6DFF25CF63C4}" presName="ConnectLineEnd" presStyleLbl="node1" presStyleIdx="2" presStyleCnt="3"/>
      <dgm:spPr/>
    </dgm:pt>
    <dgm:pt modelId="{EC21299B-726A-4025-B88D-0937A475202F}" type="pres">
      <dgm:prSet presAssocID="{2B69C150-C962-46ED-A032-6DFF25CF63C4}" presName="EmptyPane" presStyleCnt="0"/>
      <dgm:spPr/>
    </dgm:pt>
  </dgm:ptLst>
  <dgm:cxnLst>
    <dgm:cxn modelId="{32E6360B-3755-4D38-8AB6-CAC505AB303E}" srcId="{B52194AD-BC1D-40A5-8061-74ED970CF0EC}" destId="{2B69C150-C962-46ED-A032-6DFF25CF63C4}" srcOrd="2" destOrd="0" parTransId="{985FED35-869E-42B1-BCFA-A365B4BDACEE}" sibTransId="{C2F2AFDD-9240-4783-9934-D9D85FC72453}"/>
    <dgm:cxn modelId="{E68B4513-2346-4BC4-A736-5E30B7B2BE9E}" type="presOf" srcId="{D0A82FB8-1752-4D6F-8410-65D45BE9561E}" destId="{4EBF67CA-7B13-4FE6-A5D4-F2B5DBB8EF10}" srcOrd="0" destOrd="0" presId="urn:microsoft.com/office/officeart/2016/7/layout/HexagonTimeline"/>
    <dgm:cxn modelId="{517CB325-62EC-4E0E-91C0-0C1B58BB5F0A}" srcId="{470436C2-AB8C-44D2-A601-D202EF28CAB9}" destId="{FA711432-52FF-449A-96AC-E9B964DAEC35}" srcOrd="0" destOrd="0" parTransId="{548254CE-91A1-47E3-A412-38531D7A795D}" sibTransId="{C416A550-A52D-406F-B186-5FDD3F472F71}"/>
    <dgm:cxn modelId="{ADD64242-AC47-4D8E-B6CF-E68B6EBBE21C}" srcId="{2B69C150-C962-46ED-A032-6DFF25CF63C4}" destId="{F8C565CB-F02F-49DD-8F1A-E2D32306B445}" srcOrd="0" destOrd="0" parTransId="{116086E4-3DA2-4410-9B39-9F62847B9BDE}" sibTransId="{CF4455B3-6B7C-4013-9023-23B5421D7AF5}"/>
    <dgm:cxn modelId="{53019453-0969-41D9-8CC8-44ED82421A39}" type="presOf" srcId="{B52194AD-BC1D-40A5-8061-74ED970CF0EC}" destId="{CF9C7F8B-ACA5-4AF8-A08B-0E80CF03A32B}" srcOrd="0" destOrd="0" presId="urn:microsoft.com/office/officeart/2016/7/layout/HexagonTimeline"/>
    <dgm:cxn modelId="{FEB8B378-063C-43BD-B48F-8704453FCE39}" type="presOf" srcId="{F8C565CB-F02F-49DD-8F1A-E2D32306B445}" destId="{5401E5BC-5137-49E4-9201-53966AC64854}" srcOrd="0" destOrd="0" presId="urn:microsoft.com/office/officeart/2016/7/layout/HexagonTimeline"/>
    <dgm:cxn modelId="{4E11AE7D-60F8-4533-9F07-C8EED28647B2}" type="presOf" srcId="{FA711432-52FF-449A-96AC-E9B964DAEC35}" destId="{E6B3F149-FD9C-4184-B517-50DE17DC9F42}" srcOrd="0" destOrd="0" presId="urn:microsoft.com/office/officeart/2016/7/layout/HexagonTimeline"/>
    <dgm:cxn modelId="{7B132C82-C23B-42A3-ABBB-55E47E316820}" type="presOf" srcId="{784C4D9C-6BD9-46A6-818E-2F9E32A0005D}" destId="{8EAC610B-FC2D-4E66-A096-2E23A75E8CE6}" srcOrd="0" destOrd="0" presId="urn:microsoft.com/office/officeart/2016/7/layout/HexagonTimeline"/>
    <dgm:cxn modelId="{6FEBC895-0000-449D-9CFC-BE64F544A9B7}" type="presOf" srcId="{2B69C150-C962-46ED-A032-6DFF25CF63C4}" destId="{218458F2-C6C1-4CA1-95FD-E5E7768E5C6B}" srcOrd="0" destOrd="0" presId="urn:microsoft.com/office/officeart/2016/7/layout/HexagonTimeline"/>
    <dgm:cxn modelId="{A3808DBB-A8EC-4BF2-9D04-EECD876B6F64}" type="presOf" srcId="{470436C2-AB8C-44D2-A601-D202EF28CAB9}" destId="{28B7E585-1DEC-4555-8326-DC322CE6A0D9}" srcOrd="0" destOrd="0" presId="urn:microsoft.com/office/officeart/2016/7/layout/HexagonTimeline"/>
    <dgm:cxn modelId="{652564C5-1C9F-4165-825D-2B5E369E9B08}" srcId="{784C4D9C-6BD9-46A6-818E-2F9E32A0005D}" destId="{D0A82FB8-1752-4D6F-8410-65D45BE9561E}" srcOrd="0" destOrd="0" parTransId="{61919C9B-67C1-4818-8B22-371F0349AF0B}" sibTransId="{BC71044F-3945-4433-9507-0F1DA1FDC91A}"/>
    <dgm:cxn modelId="{F942B8C5-7323-42C5-81E3-24148E3D8472}" srcId="{B52194AD-BC1D-40A5-8061-74ED970CF0EC}" destId="{470436C2-AB8C-44D2-A601-D202EF28CAB9}" srcOrd="0" destOrd="0" parTransId="{5730B730-F013-48B6-BBEF-5A501064EB00}" sibTransId="{2125FE7A-30E1-4461-8054-0105ED556DC5}"/>
    <dgm:cxn modelId="{46802EFC-9BBB-47EF-8ED9-9055FA2CDFB1}" srcId="{B52194AD-BC1D-40A5-8061-74ED970CF0EC}" destId="{784C4D9C-6BD9-46A6-818E-2F9E32A0005D}" srcOrd="1" destOrd="0" parTransId="{8A955203-16FE-4E4A-A198-0745DE545A9D}" sibTransId="{C821C06E-AE69-427E-BAC3-DD095C5F5DE2}"/>
    <dgm:cxn modelId="{44ECAFA0-2169-46A1-8DEA-D62D887018A7}" type="presParOf" srcId="{CF9C7F8B-ACA5-4AF8-A08B-0E80CF03A32B}" destId="{33687FA3-D696-4D05-A921-E657360E9153}" srcOrd="0" destOrd="0" presId="urn:microsoft.com/office/officeart/2016/7/layout/HexagonTimeline"/>
    <dgm:cxn modelId="{460A7C98-D803-4727-A1DC-72EDEA07D4D6}" type="presParOf" srcId="{33687FA3-D696-4D05-A921-E657360E9153}" destId="{28B7E585-1DEC-4555-8326-DC322CE6A0D9}" srcOrd="0" destOrd="0" presId="urn:microsoft.com/office/officeart/2016/7/layout/HexagonTimeline"/>
    <dgm:cxn modelId="{E24777EC-6AC8-4377-B2D8-0D9493BDAB45}" type="presParOf" srcId="{33687FA3-D696-4D05-A921-E657360E9153}" destId="{E6B3F149-FD9C-4184-B517-50DE17DC9F42}" srcOrd="1" destOrd="0" presId="urn:microsoft.com/office/officeart/2016/7/layout/HexagonTimeline"/>
    <dgm:cxn modelId="{C6329462-37FF-4AFE-8912-32D76D759CD0}" type="presParOf" srcId="{33687FA3-D696-4D05-A921-E657360E9153}" destId="{9A3567F5-3505-4A84-B150-84541A114DAE}" srcOrd="2" destOrd="0" presId="urn:microsoft.com/office/officeart/2016/7/layout/HexagonTimeline"/>
    <dgm:cxn modelId="{45E52CEC-751D-4640-A2D6-3D5241A19C02}" type="presParOf" srcId="{33687FA3-D696-4D05-A921-E657360E9153}" destId="{3C2BEDA3-A6CB-4551-9245-20E856721676}" srcOrd="3" destOrd="0" presId="urn:microsoft.com/office/officeart/2016/7/layout/HexagonTimeline"/>
    <dgm:cxn modelId="{D72EBEDE-A9C4-4B81-BAAD-56F500EA7084}" type="presParOf" srcId="{33687FA3-D696-4D05-A921-E657360E9153}" destId="{C300CFD9-A852-4630-9F5A-D9052EC40FAA}" srcOrd="4" destOrd="0" presId="urn:microsoft.com/office/officeart/2016/7/layout/HexagonTimeline"/>
    <dgm:cxn modelId="{407A32A1-2F19-4BD8-B53F-D3A8FC036823}" type="presParOf" srcId="{CF9C7F8B-ACA5-4AF8-A08B-0E80CF03A32B}" destId="{89A522A2-C968-4BB0-AA0D-5C276045D013}" srcOrd="1" destOrd="0" presId="urn:microsoft.com/office/officeart/2016/7/layout/HexagonTimeline"/>
    <dgm:cxn modelId="{9D37C8CB-3E82-4C96-B28B-B407581E554F}" type="presParOf" srcId="{CF9C7F8B-ACA5-4AF8-A08B-0E80CF03A32B}" destId="{3F8C7F44-0E39-4E64-AFA3-81ED9F564258}" srcOrd="2" destOrd="0" presId="urn:microsoft.com/office/officeart/2016/7/layout/HexagonTimeline"/>
    <dgm:cxn modelId="{34E19442-60C1-40F9-A532-9F6088F823B7}" type="presParOf" srcId="{3F8C7F44-0E39-4E64-AFA3-81ED9F564258}" destId="{8EAC610B-FC2D-4E66-A096-2E23A75E8CE6}" srcOrd="0" destOrd="0" presId="urn:microsoft.com/office/officeart/2016/7/layout/HexagonTimeline"/>
    <dgm:cxn modelId="{ACCCCA10-412D-49F3-BDDE-7F2620822A4F}" type="presParOf" srcId="{3F8C7F44-0E39-4E64-AFA3-81ED9F564258}" destId="{4EBF67CA-7B13-4FE6-A5D4-F2B5DBB8EF10}" srcOrd="1" destOrd="0" presId="urn:microsoft.com/office/officeart/2016/7/layout/HexagonTimeline"/>
    <dgm:cxn modelId="{DE58CB4F-28A4-41A7-AD9D-0786C2CBE573}" type="presParOf" srcId="{3F8C7F44-0E39-4E64-AFA3-81ED9F564258}" destId="{EF2BCF49-D21A-4CE2-AE95-81209766FB18}" srcOrd="2" destOrd="0" presId="urn:microsoft.com/office/officeart/2016/7/layout/HexagonTimeline"/>
    <dgm:cxn modelId="{49F451C7-46F1-4D88-95C8-0EE862A46B8C}" type="presParOf" srcId="{3F8C7F44-0E39-4E64-AFA3-81ED9F564258}" destId="{0CC65804-80E2-457A-A25B-A52705EE142F}" srcOrd="3" destOrd="0" presId="urn:microsoft.com/office/officeart/2016/7/layout/HexagonTimeline"/>
    <dgm:cxn modelId="{6EC57F56-5F73-422F-A881-0737F4A8749F}" type="presParOf" srcId="{3F8C7F44-0E39-4E64-AFA3-81ED9F564258}" destId="{004F0C39-4635-43A3-8A4E-EA640B51ABF7}" srcOrd="4" destOrd="0" presId="urn:microsoft.com/office/officeart/2016/7/layout/HexagonTimeline"/>
    <dgm:cxn modelId="{010D9234-25DE-4A44-97EF-DB4F5DBC61F2}" type="presParOf" srcId="{CF9C7F8B-ACA5-4AF8-A08B-0E80CF03A32B}" destId="{61A8C36E-8A1B-40F2-AED1-4DCA68BADEF4}" srcOrd="3" destOrd="0" presId="urn:microsoft.com/office/officeart/2016/7/layout/HexagonTimeline"/>
    <dgm:cxn modelId="{8CCB8D40-E4B5-4972-BD51-A718E2557FB0}" type="presParOf" srcId="{CF9C7F8B-ACA5-4AF8-A08B-0E80CF03A32B}" destId="{25653124-9BAA-4AE1-8304-AA26FB2E3F53}" srcOrd="4" destOrd="0" presId="urn:microsoft.com/office/officeart/2016/7/layout/HexagonTimeline"/>
    <dgm:cxn modelId="{39B4A008-607F-4E02-BA02-B61B20CC491F}" type="presParOf" srcId="{25653124-9BAA-4AE1-8304-AA26FB2E3F53}" destId="{218458F2-C6C1-4CA1-95FD-E5E7768E5C6B}" srcOrd="0" destOrd="0" presId="urn:microsoft.com/office/officeart/2016/7/layout/HexagonTimeline"/>
    <dgm:cxn modelId="{B5EE1C41-7BF2-4595-8AD9-41F8F808BCFE}" type="presParOf" srcId="{25653124-9BAA-4AE1-8304-AA26FB2E3F53}" destId="{5401E5BC-5137-49E4-9201-53966AC64854}" srcOrd="1" destOrd="0" presId="urn:microsoft.com/office/officeart/2016/7/layout/HexagonTimeline"/>
    <dgm:cxn modelId="{DD7B6716-3267-4B0D-95F8-E6C8763DC697}" type="presParOf" srcId="{25653124-9BAA-4AE1-8304-AA26FB2E3F53}" destId="{74850E5A-A27F-4C49-B524-9BDA42FD5C7E}" srcOrd="2" destOrd="0" presId="urn:microsoft.com/office/officeart/2016/7/layout/HexagonTimeline"/>
    <dgm:cxn modelId="{7476A7B6-D3D8-479B-9A47-744FE27358A6}" type="presParOf" srcId="{25653124-9BAA-4AE1-8304-AA26FB2E3F53}" destId="{59A7864F-BA2A-4DE3-9F4E-36E9E79426E5}" srcOrd="3" destOrd="0" presId="urn:microsoft.com/office/officeart/2016/7/layout/HexagonTimeline"/>
    <dgm:cxn modelId="{917F477E-0683-4988-8DC4-6AC282324A2E}" type="presParOf" srcId="{25653124-9BAA-4AE1-8304-AA26FB2E3F53}" destId="{EC21299B-726A-4025-B88D-0937A475202F}" srcOrd="4" destOrd="0" presId="urn:microsoft.com/office/officeart/2016/7/layout/HexagonTimelin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7E585-1DEC-4555-8326-DC322CE6A0D9}">
      <dsp:nvSpPr>
        <dsp:cNvPr id="0" name=""/>
        <dsp:cNvSpPr/>
      </dsp:nvSpPr>
      <dsp:spPr>
        <a:xfrm>
          <a:off x="487755" y="1634490"/>
          <a:ext cx="2482455" cy="445770"/>
        </a:xfrm>
        <a:prstGeom prst="homePlate">
          <a:avLst>
            <a:gd name="adj" fmla="val 4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Learning Objective #1</a:t>
          </a:r>
        </a:p>
      </dsp:txBody>
      <dsp:txXfrm>
        <a:off x="487755" y="1634490"/>
        <a:ext cx="2393301" cy="445770"/>
      </dsp:txXfrm>
    </dsp:sp>
    <dsp:sp modelId="{E6B3F149-FD9C-4184-B517-50DE17DC9F42}">
      <dsp:nvSpPr>
        <dsp:cNvPr id="0" name=""/>
        <dsp:cNvSpPr/>
      </dsp:nvSpPr>
      <dsp:spPr>
        <a:xfrm>
          <a:off x="5055" y="0"/>
          <a:ext cx="3447854" cy="1188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b" anchorCtr="1">
          <a:noAutofit/>
        </a:bodyPr>
        <a:lstStyle/>
        <a:p>
          <a:pPr marL="0" lvl="0" indent="0" algn="ctr" defTabSz="711200">
            <a:lnSpc>
              <a:spcPct val="90000"/>
            </a:lnSpc>
            <a:spcBef>
              <a:spcPct val="0"/>
            </a:spcBef>
            <a:spcAft>
              <a:spcPct val="35000"/>
            </a:spcAft>
            <a:buNone/>
          </a:pPr>
          <a:r>
            <a:rPr lang="en-US" sz="1600" kern="1200" dirty="0">
              <a:solidFill>
                <a:srgbClr val="FFC000"/>
              </a:solidFill>
            </a:rPr>
            <a:t>Articulate what the business life cycles is</a:t>
          </a:r>
          <a:r>
            <a:rPr lang="en-US" sz="1200" kern="1200" dirty="0">
              <a:solidFill>
                <a:srgbClr val="FFC000"/>
              </a:solidFill>
            </a:rPr>
            <a:t>. </a:t>
          </a:r>
        </a:p>
      </dsp:txBody>
      <dsp:txXfrm>
        <a:off x="5055" y="0"/>
        <a:ext cx="3447854" cy="1188720"/>
      </dsp:txXfrm>
    </dsp:sp>
    <dsp:sp modelId="{89A522A2-C968-4BB0-AA0D-5C276045D013}">
      <dsp:nvSpPr>
        <dsp:cNvPr id="0" name=""/>
        <dsp:cNvSpPr/>
      </dsp:nvSpPr>
      <dsp:spPr>
        <a:xfrm>
          <a:off x="2970210" y="1857375"/>
          <a:ext cx="965399" cy="0"/>
        </a:xfrm>
        <a:custGeom>
          <a:avLst/>
          <a:gdLst/>
          <a:ahLst/>
          <a:cxnLst/>
          <a:rect l="0" t="0" r="0" b="0"/>
          <a:pathLst>
            <a:path>
              <a:moveTo>
                <a:pt x="0" y="0"/>
              </a:moveTo>
              <a:lnTo>
                <a:pt x="965399"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A3567F5-3505-4A84-B150-84541A114DAE}">
      <dsp:nvSpPr>
        <dsp:cNvPr id="0" name=""/>
        <dsp:cNvSpPr/>
      </dsp:nvSpPr>
      <dsp:spPr>
        <a:xfrm>
          <a:off x="1728982" y="1263015"/>
          <a:ext cx="0" cy="371475"/>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3C2BEDA3-A6CB-4551-9245-20E856721676}">
      <dsp:nvSpPr>
        <dsp:cNvPr id="0" name=""/>
        <dsp:cNvSpPr/>
      </dsp:nvSpPr>
      <dsp:spPr>
        <a:xfrm>
          <a:off x="1691835" y="1188720"/>
          <a:ext cx="74295" cy="74295"/>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EAC610B-FC2D-4E66-A096-2E23A75E8CE6}">
      <dsp:nvSpPr>
        <dsp:cNvPr id="0" name=""/>
        <dsp:cNvSpPr/>
      </dsp:nvSpPr>
      <dsp:spPr>
        <a:xfrm>
          <a:off x="3935609" y="1634490"/>
          <a:ext cx="2482455" cy="445770"/>
        </a:xfrm>
        <a:prstGeom prst="hexagon">
          <a:avLst>
            <a:gd name="adj" fmla="val 40000"/>
            <a:gd name="vf" fmla="val 11547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Learning Objective #</a:t>
          </a:r>
          <a:r>
            <a:rPr lang="en-US" sz="1200" kern="1200" dirty="0">
              <a:solidFill>
                <a:schemeClr val="bg1"/>
              </a:solidFill>
            </a:rPr>
            <a:t>2</a:t>
          </a:r>
        </a:p>
      </dsp:txBody>
      <dsp:txXfrm>
        <a:off x="4201916" y="1682310"/>
        <a:ext cx="1949841" cy="350130"/>
      </dsp:txXfrm>
    </dsp:sp>
    <dsp:sp modelId="{4EBF67CA-7B13-4FE6-A5D4-F2B5DBB8EF10}">
      <dsp:nvSpPr>
        <dsp:cNvPr id="0" name=""/>
        <dsp:cNvSpPr/>
      </dsp:nvSpPr>
      <dsp:spPr>
        <a:xfrm>
          <a:off x="3452910" y="2526029"/>
          <a:ext cx="3447854" cy="1188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t" anchorCtr="1">
          <a:noAutofit/>
        </a:bodyPr>
        <a:lstStyle/>
        <a:p>
          <a:pPr marL="0" lvl="0" indent="0" algn="ctr" defTabSz="711200">
            <a:lnSpc>
              <a:spcPct val="90000"/>
            </a:lnSpc>
            <a:spcBef>
              <a:spcPct val="0"/>
            </a:spcBef>
            <a:spcAft>
              <a:spcPct val="35000"/>
            </a:spcAft>
            <a:buNone/>
          </a:pPr>
          <a:r>
            <a:rPr lang="en-US" sz="1600" kern="1200" dirty="0">
              <a:solidFill>
                <a:srgbClr val="FFC000"/>
              </a:solidFill>
            </a:rPr>
            <a:t>Differentiate between the various stages of the business life cycle and realize why they are important. </a:t>
          </a:r>
          <a:endParaRPr lang="en-US" sz="1200" kern="1200" dirty="0">
            <a:solidFill>
              <a:srgbClr val="FFC000"/>
            </a:solidFill>
          </a:endParaRPr>
        </a:p>
      </dsp:txBody>
      <dsp:txXfrm>
        <a:off x="3452910" y="2526029"/>
        <a:ext cx="3447854" cy="1188720"/>
      </dsp:txXfrm>
    </dsp:sp>
    <dsp:sp modelId="{61A8C36E-8A1B-40F2-AED1-4DCA68BADEF4}">
      <dsp:nvSpPr>
        <dsp:cNvPr id="0" name=""/>
        <dsp:cNvSpPr/>
      </dsp:nvSpPr>
      <dsp:spPr>
        <a:xfrm>
          <a:off x="6418065" y="1857375"/>
          <a:ext cx="965399" cy="0"/>
        </a:xfrm>
        <a:custGeom>
          <a:avLst/>
          <a:gdLst/>
          <a:ahLst/>
          <a:cxnLst/>
          <a:rect l="0" t="0" r="0" b="0"/>
          <a:pathLst>
            <a:path>
              <a:moveTo>
                <a:pt x="0" y="0"/>
              </a:moveTo>
              <a:lnTo>
                <a:pt x="965399" y="0"/>
              </a:lnTo>
            </a:path>
          </a:pathLst>
        </a:custGeom>
        <a:no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F2BCF49-D21A-4CE2-AE95-81209766FB18}">
      <dsp:nvSpPr>
        <dsp:cNvPr id="0" name=""/>
        <dsp:cNvSpPr/>
      </dsp:nvSpPr>
      <dsp:spPr>
        <a:xfrm>
          <a:off x="5176837" y="2080260"/>
          <a:ext cx="0" cy="371475"/>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CC65804-80E2-457A-A25B-A52705EE142F}">
      <dsp:nvSpPr>
        <dsp:cNvPr id="0" name=""/>
        <dsp:cNvSpPr/>
      </dsp:nvSpPr>
      <dsp:spPr>
        <a:xfrm>
          <a:off x="5139689" y="2451734"/>
          <a:ext cx="74295" cy="74295"/>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18458F2-C6C1-4CA1-95FD-E5E7768E5C6B}">
      <dsp:nvSpPr>
        <dsp:cNvPr id="0" name=""/>
        <dsp:cNvSpPr/>
      </dsp:nvSpPr>
      <dsp:spPr>
        <a:xfrm rot="10800000">
          <a:off x="7383464" y="1634490"/>
          <a:ext cx="2482455" cy="445770"/>
        </a:xfrm>
        <a:prstGeom prst="homePlate">
          <a:avLst>
            <a:gd name="adj" fmla="val 4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w="9525" cap="rnd" cmpd="sng" algn="ctr">
          <a:solidFill>
            <a:schemeClr val="accent1">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Learning Objective #3</a:t>
          </a:r>
        </a:p>
      </dsp:txBody>
      <dsp:txXfrm rot="10800000">
        <a:off x="7472618" y="1634490"/>
        <a:ext cx="2393301" cy="445770"/>
      </dsp:txXfrm>
    </dsp:sp>
    <dsp:sp modelId="{5401E5BC-5137-49E4-9201-53966AC64854}">
      <dsp:nvSpPr>
        <dsp:cNvPr id="0" name=""/>
        <dsp:cNvSpPr/>
      </dsp:nvSpPr>
      <dsp:spPr>
        <a:xfrm>
          <a:off x="6900764" y="0"/>
          <a:ext cx="3447854" cy="1188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b" anchorCtr="1">
          <a:noAutofit/>
        </a:bodyPr>
        <a:lstStyle/>
        <a:p>
          <a:pPr marL="0" lvl="0" indent="0" algn="ctr" defTabSz="711200">
            <a:lnSpc>
              <a:spcPct val="90000"/>
            </a:lnSpc>
            <a:spcBef>
              <a:spcPct val="0"/>
            </a:spcBef>
            <a:spcAft>
              <a:spcPct val="35000"/>
            </a:spcAft>
            <a:buNone/>
          </a:pPr>
          <a:r>
            <a:rPr lang="en-US" sz="1600" kern="1200" dirty="0">
              <a:solidFill>
                <a:srgbClr val="FFC000"/>
              </a:solidFill>
            </a:rPr>
            <a:t>Address some of the challenges businesses face at each stage and learn how to overcome them</a:t>
          </a:r>
          <a:r>
            <a:rPr lang="en-US" sz="1500" kern="1200" dirty="0">
              <a:solidFill>
                <a:srgbClr val="FFC000"/>
              </a:solidFill>
            </a:rPr>
            <a:t>.</a:t>
          </a:r>
        </a:p>
      </dsp:txBody>
      <dsp:txXfrm>
        <a:off x="6900764" y="0"/>
        <a:ext cx="3447854" cy="1188720"/>
      </dsp:txXfrm>
    </dsp:sp>
    <dsp:sp modelId="{74850E5A-A27F-4C49-B524-9BDA42FD5C7E}">
      <dsp:nvSpPr>
        <dsp:cNvPr id="0" name=""/>
        <dsp:cNvSpPr/>
      </dsp:nvSpPr>
      <dsp:spPr>
        <a:xfrm>
          <a:off x="8624692" y="1263015"/>
          <a:ext cx="0" cy="371475"/>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9A7864F-BA2A-4DE3-9F4E-36E9E79426E5}">
      <dsp:nvSpPr>
        <dsp:cNvPr id="0" name=""/>
        <dsp:cNvSpPr/>
      </dsp:nvSpPr>
      <dsp:spPr>
        <a:xfrm>
          <a:off x="8587544" y="1188720"/>
          <a:ext cx="74295" cy="74295"/>
        </a:xfrm>
        <a:prstGeom prst="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FE7754-6B51-4F45-A47A-6D9DD1A13A7D}" type="datetimeFigureOut">
              <a:rPr lang="en-US" smtClean="0"/>
              <a:t>7/6/2021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0CC2F-7DD2-4362-B2BA-6AC15A90F100}" type="slidenum">
              <a:rPr lang="en-US" smtClean="0"/>
              <a:t>‹#›</a:t>
            </a:fld>
            <a:endParaRPr lang="en-US"/>
          </a:p>
        </p:txBody>
      </p:sp>
    </p:spTree>
    <p:extLst>
      <p:ext uri="{BB962C8B-B14F-4D97-AF65-F5344CB8AC3E}">
        <p14:creationId xmlns:p14="http://schemas.microsoft.com/office/powerpoint/2010/main" val="3467507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pPr>
            <a:endParaRPr lang="en-US" sz="1200" dirty="0">
              <a:effectLst/>
              <a:latin typeface="Times New Roman" panose="02020603050405020304" pitchFamily="18" charset="0"/>
              <a:ea typeface="Times New Roman" panose="02020603050405020304" pitchFamily="18" charset="0"/>
            </a:endParaRPr>
          </a:p>
          <a:p>
            <a:pPr marL="0" marR="0">
              <a:lnSpc>
                <a:spcPct val="100000"/>
              </a:lnSpc>
              <a:spcBef>
                <a:spcPts val="0"/>
              </a:spcBef>
              <a:spcAft>
                <a:spcPts val="0"/>
              </a:spcAft>
            </a:pPr>
            <a:r>
              <a:rPr lang="en-US" sz="1200" dirty="0">
                <a:effectLst/>
                <a:latin typeface="Merriweather"/>
                <a:ea typeface="Times New Roman" panose="02020603050405020304" pitchFamily="18" charset="0"/>
              </a:rPr>
              <a:t>This course is designed to teach you about the various stages a business will move through over time and the challenges they might face. Prerequisites for this course may be SWOT Analysis and Measuring Results Against Objectives.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9D0CC2F-7DD2-4362-B2BA-6AC15A90F100}" type="slidenum">
              <a:rPr lang="en-US" smtClean="0"/>
              <a:t>2</a:t>
            </a:fld>
            <a:endParaRPr lang="en-US"/>
          </a:p>
        </p:txBody>
      </p:sp>
    </p:spTree>
    <p:extLst>
      <p:ext uri="{BB962C8B-B14F-4D97-AF65-F5344CB8AC3E}">
        <p14:creationId xmlns:p14="http://schemas.microsoft.com/office/powerpoint/2010/main" val="2696766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rgbClr val="000000"/>
                </a:solidFill>
                <a:effectLst/>
                <a:latin typeface="Merriweather"/>
                <a:ea typeface="Times New Roman" panose="02020603050405020304" pitchFamily="18" charset="0"/>
              </a:rPr>
              <a:t>All businesses have life cycles or stages that they transition through. As a business owner your focus shifts along with each stage of that cycle. Let's take a look at those cycles.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9D0CC2F-7DD2-4362-B2BA-6AC15A90F100}" type="slidenum">
              <a:rPr lang="en-US" smtClean="0"/>
              <a:t>3</a:t>
            </a:fld>
            <a:endParaRPr lang="en-US"/>
          </a:p>
        </p:txBody>
      </p:sp>
    </p:spTree>
    <p:extLst>
      <p:ext uri="{BB962C8B-B14F-4D97-AF65-F5344CB8AC3E}">
        <p14:creationId xmlns:p14="http://schemas.microsoft.com/office/powerpoint/2010/main" val="1821926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313537"/>
                </a:solidFill>
                <a:effectLst/>
                <a:latin typeface="Merriweather"/>
                <a:ea typeface="Calibri" panose="020F0502020204030204" pitchFamily="34" charset="0"/>
                <a:cs typeface="Times New Roman" panose="02020603050405020304" pitchFamily="18" charset="0"/>
              </a:rPr>
              <a:t>The focus of your business operations changes as your business moves through the various cycles from development until possible decline. Thus your goals and objectives will require adjustment as your business evolves. Thoughtful managers and business owners take the time to know where their business is at any given time. The stages and focus a business will move through begin with launch and development, growth and expansion, then shake-out, maturity, and perhaps decline. We are going to take a bird's eye view of each stage and focus next.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9D0CC2F-7DD2-4362-B2BA-6AC15A90F100}" type="slidenum">
              <a:rPr lang="en-US" smtClean="0"/>
              <a:t>5</a:t>
            </a:fld>
            <a:endParaRPr lang="en-US"/>
          </a:p>
        </p:txBody>
      </p:sp>
    </p:spTree>
    <p:extLst>
      <p:ext uri="{BB962C8B-B14F-4D97-AF65-F5344CB8AC3E}">
        <p14:creationId xmlns:p14="http://schemas.microsoft.com/office/powerpoint/2010/main" val="2221985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313537"/>
                </a:solidFill>
                <a:effectLst/>
                <a:latin typeface="Merriweather"/>
                <a:ea typeface="Calibri" panose="020F0502020204030204" pitchFamily="34" charset="0"/>
                <a:cs typeface="Times New Roman" panose="02020603050405020304" pitchFamily="18" charset="0"/>
              </a:rPr>
              <a:t>In the prior section we looked at the various life cycles of the business from development and launch through decline. Just as the business focuses, goals, and objectives changed with each stage so do the challenges. Let's see what some of those are.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9D0CC2F-7DD2-4362-B2BA-6AC15A90F100}" type="slidenum">
              <a:rPr lang="en-US" smtClean="0"/>
              <a:t>12</a:t>
            </a:fld>
            <a:endParaRPr lang="en-US"/>
          </a:p>
        </p:txBody>
      </p:sp>
    </p:spTree>
    <p:extLst>
      <p:ext uri="{BB962C8B-B14F-4D97-AF65-F5344CB8AC3E}">
        <p14:creationId xmlns:p14="http://schemas.microsoft.com/office/powerpoint/2010/main" val="2407935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313537"/>
                </a:solidFill>
                <a:effectLst/>
                <a:latin typeface="Merriweather"/>
                <a:ea typeface="Calibri" panose="020F0502020204030204" pitchFamily="34" charset="0"/>
                <a:cs typeface="Times New Roman" panose="02020603050405020304" pitchFamily="18" charset="0"/>
              </a:rPr>
              <a:t>We have just discovered the various life cycle stages a business will progress through over time. I.e., launch and development, growth and expansion, shake-out, maturity, and decline. Despite where a business is in that progression they will face challenges. </a:t>
            </a:r>
            <a:r>
              <a:rPr lang="en-US" sz="1800">
                <a:solidFill>
                  <a:srgbClr val="313537"/>
                </a:solidFill>
                <a:effectLst/>
                <a:latin typeface="Merriweather"/>
                <a:ea typeface="Calibri" panose="020F0502020204030204" pitchFamily="34" charset="0"/>
                <a:cs typeface="Times New Roman" panose="02020603050405020304" pitchFamily="18" charset="0"/>
              </a:rPr>
              <a:t>It is how they deal with these challenges that will determine their ultimate success or failure. </a:t>
            </a:r>
            <a:endParaRPr lang="en-US"/>
          </a:p>
        </p:txBody>
      </p:sp>
      <p:sp>
        <p:nvSpPr>
          <p:cNvPr id="4" name="Slide Number Placeholder 3"/>
          <p:cNvSpPr>
            <a:spLocks noGrp="1"/>
          </p:cNvSpPr>
          <p:nvPr>
            <p:ph type="sldNum" sz="quarter" idx="5"/>
          </p:nvPr>
        </p:nvSpPr>
        <p:spPr/>
        <p:txBody>
          <a:bodyPr/>
          <a:lstStyle/>
          <a:p>
            <a:fld id="{29D0CC2F-7DD2-4362-B2BA-6AC15A90F100}" type="slidenum">
              <a:rPr lang="en-US" smtClean="0"/>
              <a:t>18</a:t>
            </a:fld>
            <a:endParaRPr lang="en-US"/>
          </a:p>
        </p:txBody>
      </p:sp>
    </p:spTree>
    <p:extLst>
      <p:ext uri="{BB962C8B-B14F-4D97-AF65-F5344CB8AC3E}">
        <p14:creationId xmlns:p14="http://schemas.microsoft.com/office/powerpoint/2010/main" val="2378604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7/6/2021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7/6/2021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7/6/2021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7/6/2021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7/6/2021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7/6/2021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7/6/2021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7/6/2021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7/6/2021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7/6/2021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7/6/2021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7/6/2021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7/6/2021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7/6/2021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7/6/2021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7/6/2021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7/6/2021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7/6/2021</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9.xml"/><Relationship Id="rId1" Type="http://schemas.openxmlformats.org/officeDocument/2006/relationships/tags" Target="../tags/tag10.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9.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9.xml"/><Relationship Id="rId1" Type="http://schemas.openxmlformats.org/officeDocument/2006/relationships/tags" Target="../tags/tag15.xml"/><Relationship Id="rId5" Type="http://schemas.openxmlformats.org/officeDocument/2006/relationships/image" Target="../media/image3.pn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8.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18.xml"/><Relationship Id="rId5" Type="http://schemas.openxmlformats.org/officeDocument/2006/relationships/image" Target="../media/image20.jp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tags" Target="../tags/tag3.xml"/><Relationship Id="rId1" Type="http://schemas.openxmlformats.org/officeDocument/2006/relationships/themeOverride" Target="../theme/themeOverride2.xml"/><Relationship Id="rId6" Type="http://schemas.openxmlformats.org/officeDocument/2006/relationships/diagramData" Target="../diagrams/data1.xml"/><Relationship Id="rId5" Type="http://schemas.openxmlformats.org/officeDocument/2006/relationships/image" Target="../media/image1.jpe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1.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1.xml"/><Relationship Id="rId1" Type="http://schemas.openxmlformats.org/officeDocument/2006/relationships/tags" Target="../tags/tag7.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9.xml"/><Relationship Id="rId1" Type="http://schemas.openxmlformats.org/officeDocument/2006/relationships/tags" Target="../tags/tag8.xml"/><Relationship Id="rId5" Type="http://schemas.openxmlformats.org/officeDocument/2006/relationships/image" Target="../media/image11.jp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8.xml"/><Relationship Id="rId1" Type="http://schemas.openxmlformats.org/officeDocument/2006/relationships/tags" Target="../tags/tag9.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05AC74-6838-4CD9-B157-B3BB3E2F541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10"/>
            <a:ext cx="12191980" cy="6857990"/>
          </a:xfrm>
          <a:prstGeom prst="rect">
            <a:avLst/>
          </a:prstGeom>
        </p:spPr>
      </p:pic>
      <p:sp useBgFill="1">
        <p:nvSpPr>
          <p:cNvPr id="83"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99829" y="1101852"/>
            <a:ext cx="4254640" cy="4654297"/>
          </a:xfrm>
          <a:prstGeom prst="round2SameRect">
            <a:avLst>
              <a:gd name="adj1" fmla="val 5146"/>
              <a:gd name="adj2" fmla="val 400"/>
            </a:avLst>
          </a:pr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udy Old Style"/>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804336" y="1623412"/>
            <a:ext cx="3503122" cy="2287229"/>
          </a:xfrm>
        </p:spPr>
        <p:txBody>
          <a:bodyPr>
            <a:normAutofit/>
          </a:bodyPr>
          <a:lstStyle/>
          <a:p>
            <a:pPr algn="l"/>
            <a:r>
              <a:rPr lang="en-US" sz="4400" dirty="0"/>
              <a:t>Business Lifecycles</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804335" y="4009771"/>
            <a:ext cx="3503122" cy="1244361"/>
          </a:xfrm>
        </p:spPr>
        <p:txBody>
          <a:bodyPr>
            <a:normAutofit/>
          </a:bodyPr>
          <a:lstStyle/>
          <a:p>
            <a:pPr algn="l"/>
            <a:r>
              <a:rPr lang="en-US" sz="1800" dirty="0">
                <a:solidFill>
                  <a:srgbClr val="FC05CB"/>
                </a:solidFill>
              </a:rPr>
              <a:t>Michelle Kaye Malsbury</a:t>
            </a:r>
          </a:p>
        </p:txBody>
      </p:sp>
    </p:spTree>
    <p:extLst>
      <p:ext uri="{BB962C8B-B14F-4D97-AF65-F5344CB8AC3E}">
        <p14:creationId xmlns:p14="http://schemas.microsoft.com/office/powerpoint/2010/main" val="1946576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9" name="Picture Placeholder 8" descr="Business person looking out window contemplating">
            <a:extLst>
              <a:ext uri="{FF2B5EF4-FFF2-40B4-BE49-F238E27FC236}">
                <a16:creationId xmlns:a16="http://schemas.microsoft.com/office/drawing/2014/main" id="{A6C3EAF3-0874-40E7-8F33-B2239AF9CA9B}"/>
              </a:ext>
            </a:extLst>
          </p:cNvPr>
          <p:cNvPicPr>
            <a:picLocks noGrp="1" noChangeAspect="1"/>
          </p:cNvPicPr>
          <p:nvPr>
            <p:ph type="pic" idx="1"/>
          </p:nvPr>
        </p:nvPicPr>
        <p:blipFill rotWithShape="1">
          <a:blip r:embed="rId4"/>
          <a:srcRect t="15730"/>
          <a:stretch/>
        </p:blipFill>
        <p:spPr>
          <a:xfrm>
            <a:off x="1" y="10"/>
            <a:ext cx="12192000" cy="6857990"/>
          </a:xfrm>
          <a:prstGeom prst="rect">
            <a:avLst/>
          </a:prstGeom>
        </p:spPr>
      </p:pic>
      <p:sp useBgFill="1">
        <p:nvSpPr>
          <p:cNvPr id="14"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6748093" y="1371604"/>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Title 4">
            <a:extLst>
              <a:ext uri="{FF2B5EF4-FFF2-40B4-BE49-F238E27FC236}">
                <a16:creationId xmlns:a16="http://schemas.microsoft.com/office/drawing/2014/main" id="{FED6AA9B-005F-4F85-A9A8-10E84B41473B}"/>
              </a:ext>
            </a:extLst>
          </p:cNvPr>
          <p:cNvSpPr>
            <a:spLocks noGrp="1"/>
          </p:cNvSpPr>
          <p:nvPr>
            <p:ph type="title"/>
          </p:nvPr>
        </p:nvSpPr>
        <p:spPr>
          <a:xfrm>
            <a:off x="7780424" y="845389"/>
            <a:ext cx="3596420" cy="979017"/>
          </a:xfrm>
        </p:spPr>
        <p:txBody>
          <a:bodyPr vert="horz" lIns="91440" tIns="45720" rIns="91440" bIns="45720" rtlCol="0" anchor="b">
            <a:normAutofit/>
          </a:bodyPr>
          <a:lstStyle/>
          <a:p>
            <a:pPr algn="l"/>
            <a:r>
              <a:rPr lang="en-US" sz="2800" dirty="0">
                <a:solidFill>
                  <a:srgbClr val="00B0F0"/>
                </a:solidFill>
              </a:rPr>
              <a:t>Stage Four - Maturity</a:t>
            </a:r>
          </a:p>
        </p:txBody>
      </p:sp>
      <p:sp>
        <p:nvSpPr>
          <p:cNvPr id="7" name="Text Placeholder 6">
            <a:extLst>
              <a:ext uri="{FF2B5EF4-FFF2-40B4-BE49-F238E27FC236}">
                <a16:creationId xmlns:a16="http://schemas.microsoft.com/office/drawing/2014/main" id="{5E65F60D-AEF5-4D81-9B85-731C1EE6935C}"/>
              </a:ext>
            </a:extLst>
          </p:cNvPr>
          <p:cNvSpPr>
            <a:spLocks noGrp="1"/>
          </p:cNvSpPr>
          <p:nvPr>
            <p:ph type="body" sz="half" idx="2"/>
          </p:nvPr>
        </p:nvSpPr>
        <p:spPr>
          <a:xfrm>
            <a:off x="7780424" y="1968238"/>
            <a:ext cx="3531684" cy="3679189"/>
          </a:xfrm>
        </p:spPr>
        <p:txBody>
          <a:bodyPr vert="horz" lIns="91440" tIns="45720" rIns="91440" bIns="45720" rtlCol="0" anchor="t">
            <a:normAutofit fontScale="92500" lnSpcReduction="10000"/>
          </a:bodyPr>
          <a:lstStyle/>
          <a:p>
            <a:pPr algn="l"/>
            <a:r>
              <a:rPr lang="en-US" sz="1800" b="1" dirty="0">
                <a:solidFill>
                  <a:schemeClr val="accent6">
                    <a:lumMod val="20000"/>
                    <a:lumOff val="80000"/>
                  </a:schemeClr>
                </a:solidFill>
              </a:rPr>
              <a:t>Maturity. Sales have flattened. Projects margins are slimmer. Cash flow is downright stagnant. Business is routine. What can you do? At this juncture many organizations reinvent themselves by reaping the rewards of newer technologies and investing in emerging markets. The focus here is on improvement of processes, products, or services that can generate new revenue streams and replace some of the revenue that has been lost, i.e. the future. </a:t>
            </a:r>
          </a:p>
          <a:p>
            <a:pPr algn="l"/>
            <a:endParaRPr lang="en-US" dirty="0"/>
          </a:p>
        </p:txBody>
      </p:sp>
    </p:spTree>
    <p:custDataLst>
      <p:tags r:id="rId1"/>
    </p:custDataLst>
    <p:extLst>
      <p:ext uri="{BB962C8B-B14F-4D97-AF65-F5344CB8AC3E}">
        <p14:creationId xmlns:p14="http://schemas.microsoft.com/office/powerpoint/2010/main" val="3599884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DC347F-C50A-4409-933C-7219D44DB35C}"/>
              </a:ext>
            </a:extLst>
          </p:cNvPr>
          <p:cNvSpPr>
            <a:spLocks noGrp="1"/>
          </p:cNvSpPr>
          <p:nvPr>
            <p:ph type="title"/>
          </p:nvPr>
        </p:nvSpPr>
        <p:spPr/>
        <p:txBody>
          <a:bodyPr>
            <a:normAutofit/>
          </a:bodyPr>
          <a:lstStyle/>
          <a:p>
            <a:r>
              <a:rPr lang="en-US" sz="3200" dirty="0">
                <a:solidFill>
                  <a:srgbClr val="FF0066"/>
                </a:solidFill>
              </a:rPr>
              <a:t>Stage Five - Decline</a:t>
            </a:r>
          </a:p>
        </p:txBody>
      </p:sp>
      <p:sp>
        <p:nvSpPr>
          <p:cNvPr id="6" name="Content Placeholder 5">
            <a:extLst>
              <a:ext uri="{FF2B5EF4-FFF2-40B4-BE49-F238E27FC236}">
                <a16:creationId xmlns:a16="http://schemas.microsoft.com/office/drawing/2014/main" id="{20A1DE43-9A3F-49CE-8B33-5EDD9FF25399}"/>
              </a:ext>
            </a:extLst>
          </p:cNvPr>
          <p:cNvSpPr>
            <a:spLocks noGrp="1"/>
          </p:cNvSpPr>
          <p:nvPr>
            <p:ph idx="1"/>
          </p:nvPr>
        </p:nvSpPr>
        <p:spPr/>
        <p:txBody>
          <a:bodyPr/>
          <a:lstStyle/>
          <a:p>
            <a:pPr marL="0" marR="0">
              <a:lnSpc>
                <a:spcPct val="115000"/>
              </a:lnSpc>
              <a:spcBef>
                <a:spcPts val="0"/>
              </a:spcBef>
              <a:spcAft>
                <a:spcPts val="1000"/>
              </a:spcAft>
            </a:pPr>
            <a:r>
              <a:rPr lang="en-US" sz="2400" dirty="0">
                <a:solidFill>
                  <a:schemeClr val="accent6">
                    <a:lumMod val="20000"/>
                    <a:lumOff val="80000"/>
                  </a:schemeClr>
                </a:solidFill>
                <a:effectLst/>
                <a:latin typeface="Merriweather"/>
                <a:ea typeface="Calibri" panose="020F0502020204030204" pitchFamily="34" charset="0"/>
                <a:cs typeface="Times New Roman" panose="02020603050405020304" pitchFamily="18" charset="0"/>
              </a:rPr>
              <a:t>Decline. At this point sales, profits, and cash flow are all flagging. This marks the stage where a business has lost their competitive edge and should probably exit the marketplace. There can be many reasons this occurs. For instance: recession or other issues in the overall economy, stark changes in consumer buying preferences, a pandemic. The focus here is to seek out new opportunities and business ventures, find innovative ways to sustain cash flow and cut costs/expenses. </a:t>
            </a:r>
            <a:endParaRPr lang="en-US" sz="2400" dirty="0">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9" name="Picture 8" descr="Close up photo of colorful graph data">
            <a:extLst>
              <a:ext uri="{FF2B5EF4-FFF2-40B4-BE49-F238E27FC236}">
                <a16:creationId xmlns:a16="http://schemas.microsoft.com/office/drawing/2014/main" id="{34D6A531-FF26-46B2-A2E6-84BAA9F8A276}"/>
              </a:ext>
            </a:extLst>
          </p:cNvPr>
          <p:cNvPicPr>
            <a:picLocks noChangeAspect="1"/>
          </p:cNvPicPr>
          <p:nvPr/>
        </p:nvPicPr>
        <p:blipFill>
          <a:blip r:embed="rId3"/>
          <a:stretch>
            <a:fillRect/>
          </a:stretch>
        </p:blipFill>
        <p:spPr>
          <a:xfrm>
            <a:off x="913795" y="2673352"/>
            <a:ext cx="3706889" cy="3016250"/>
          </a:xfrm>
          <a:prstGeom prst="rect">
            <a:avLst/>
          </a:prstGeom>
        </p:spPr>
      </p:pic>
      <p:sp>
        <p:nvSpPr>
          <p:cNvPr id="7" name="Text Placeholder 6">
            <a:extLst>
              <a:ext uri="{FF2B5EF4-FFF2-40B4-BE49-F238E27FC236}">
                <a16:creationId xmlns:a16="http://schemas.microsoft.com/office/drawing/2014/main" id="{279455C3-6F06-44CB-BB7B-CA3EE64DCE2D}"/>
              </a:ext>
            </a:extLst>
          </p:cNvPr>
          <p:cNvSpPr>
            <a:spLocks noGrp="1"/>
          </p:cNvSpPr>
          <p:nvPr>
            <p:ph type="body" sz="half" idx="2"/>
          </p:nvPr>
        </p:nvSpPr>
        <p:spPr/>
        <p:txBody>
          <a:bodyPr/>
          <a:lstStyle/>
          <a:p>
            <a:endParaRPr lang="en-US" dirty="0"/>
          </a:p>
        </p:txBody>
      </p:sp>
    </p:spTree>
    <p:custDataLst>
      <p:tags r:id="rId1"/>
    </p:custDataLst>
    <p:extLst>
      <p:ext uri="{BB962C8B-B14F-4D97-AF65-F5344CB8AC3E}">
        <p14:creationId xmlns:p14="http://schemas.microsoft.com/office/powerpoint/2010/main" val="2064466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A338357-1A6A-4C1E-A6D6-1DCDE6DF4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E1F51140-4156-423C-9638-1223606FBA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66116" y="164592"/>
            <a:ext cx="11859768" cy="6528816"/>
          </a:xfrm>
          <a:prstGeom prst="rect">
            <a:avLst/>
          </a:prstGeom>
          <a:ln w="15875" cap="sq" cmpd="sng">
            <a:no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716BF4-BE25-4876-93EA-E9C582EFE298}"/>
              </a:ext>
            </a:extLst>
          </p:cNvPr>
          <p:cNvSpPr>
            <a:spLocks noGrp="1"/>
          </p:cNvSpPr>
          <p:nvPr>
            <p:ph type="title"/>
          </p:nvPr>
        </p:nvSpPr>
        <p:spPr>
          <a:xfrm>
            <a:off x="1008889" y="1097280"/>
            <a:ext cx="6043875" cy="4626864"/>
          </a:xfrm>
        </p:spPr>
        <p:txBody>
          <a:bodyPr vert="horz" lIns="91440" tIns="45720" rIns="91440" bIns="45720" rtlCol="0" anchor="ctr">
            <a:normAutofit/>
          </a:bodyPr>
          <a:lstStyle/>
          <a:p>
            <a:pPr marL="0" marR="0" algn="r"/>
            <a:r>
              <a:rPr lang="en-US" sz="1800" b="1" dirty="0">
                <a:solidFill>
                  <a:srgbClr val="92D050"/>
                </a:solidFill>
              </a:rPr>
              <a:t>Several ingredients go in to creating a company and making that business profitable and sustainable. None of those stages are without challenges. From the point where you began to consider the launch and development of your enterprise marked your entry into the business life cycle. Focuses, goals, and objectives shift with each stage. Can you stay abreast of them?</a:t>
            </a:r>
            <a:br>
              <a:rPr lang="en-US" sz="1800" b="1" dirty="0">
                <a:solidFill>
                  <a:srgbClr val="92D050"/>
                </a:solidFill>
              </a:rPr>
            </a:br>
            <a:br>
              <a:rPr lang="en-US" sz="1800" b="1" dirty="0">
                <a:solidFill>
                  <a:srgbClr val="92D050"/>
                </a:solidFill>
              </a:rPr>
            </a:br>
            <a:r>
              <a:rPr lang="en-US" sz="1800" b="1" dirty="0">
                <a:solidFill>
                  <a:srgbClr val="92D050"/>
                </a:solidFill>
              </a:rPr>
              <a:t>Running a business can be challenging. It is how you deal with those challenges that determines whether or not you make in through decline. In the following section we will look at some of the challenges that threaten to hinder each stage of the business life cycle and hopefully help you to find creative ways to overcome them. </a:t>
            </a:r>
            <a:br>
              <a:rPr lang="en-US" sz="1800" b="1" dirty="0">
                <a:solidFill>
                  <a:srgbClr val="92D050"/>
                </a:solidFill>
              </a:rPr>
            </a:br>
            <a:r>
              <a:rPr lang="en-US" sz="1800" b="1" dirty="0">
                <a:solidFill>
                  <a:srgbClr val="92D050"/>
                </a:solidFill>
                <a:cs typeface="Times New Roman" panose="02020603050405020304" pitchFamily="18" charset="0"/>
              </a:rPr>
              <a:t> </a:t>
            </a:r>
            <a:br>
              <a:rPr lang="en-US" sz="1800" b="1" dirty="0">
                <a:solidFill>
                  <a:srgbClr val="92D050"/>
                </a:solidFill>
                <a:cs typeface="Times New Roman" panose="02020603050405020304" pitchFamily="18" charset="0"/>
              </a:rPr>
            </a:br>
            <a:endParaRPr lang="en-US" sz="1800" b="1" dirty="0">
              <a:solidFill>
                <a:srgbClr val="92D050"/>
              </a:solidFill>
            </a:endParaRPr>
          </a:p>
        </p:txBody>
      </p:sp>
      <p:sp>
        <p:nvSpPr>
          <p:cNvPr id="3" name="Text Placeholder 2">
            <a:extLst>
              <a:ext uri="{FF2B5EF4-FFF2-40B4-BE49-F238E27FC236}">
                <a16:creationId xmlns:a16="http://schemas.microsoft.com/office/drawing/2014/main" id="{9C1D97CC-C29C-4B7E-96C2-A320773C13DE}"/>
              </a:ext>
            </a:extLst>
          </p:cNvPr>
          <p:cNvSpPr>
            <a:spLocks noGrp="1"/>
          </p:cNvSpPr>
          <p:nvPr>
            <p:ph type="body" idx="1"/>
          </p:nvPr>
        </p:nvSpPr>
        <p:spPr>
          <a:xfrm>
            <a:off x="8022028" y="1097280"/>
            <a:ext cx="3256177" cy="4626863"/>
          </a:xfrm>
        </p:spPr>
        <p:txBody>
          <a:bodyPr vert="horz" lIns="91440" tIns="45720" rIns="91440" bIns="45720" rtlCol="0" anchor="ctr">
            <a:normAutofit/>
          </a:bodyPr>
          <a:lstStyle/>
          <a:p>
            <a:pPr algn="l"/>
            <a:r>
              <a:rPr lang="en-US" sz="2400" dirty="0">
                <a:solidFill>
                  <a:srgbClr val="FFC000"/>
                </a:solidFill>
              </a:rPr>
              <a:t>Business Lifecycles</a:t>
            </a:r>
          </a:p>
        </p:txBody>
      </p:sp>
      <p:cxnSp>
        <p:nvCxnSpPr>
          <p:cNvPr id="19" name="Straight Connector 18">
            <a:extLst>
              <a:ext uri="{FF2B5EF4-FFF2-40B4-BE49-F238E27FC236}">
                <a16:creationId xmlns:a16="http://schemas.microsoft.com/office/drawing/2014/main" id="{2DAA738B-EDF5-4694-B25A-3488245BC8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7395" y="2057399"/>
            <a:ext cx="0" cy="27432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62069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5" name="Picture 4" descr="Graph on document with pen">
            <a:extLst>
              <a:ext uri="{FF2B5EF4-FFF2-40B4-BE49-F238E27FC236}">
                <a16:creationId xmlns:a16="http://schemas.microsoft.com/office/drawing/2014/main" id="{95D7189C-DC53-42DA-A8FD-A80824E57EA1}"/>
              </a:ext>
            </a:extLst>
          </p:cNvPr>
          <p:cNvPicPr>
            <a:picLocks noChangeAspect="1"/>
          </p:cNvPicPr>
          <p:nvPr/>
        </p:nvPicPr>
        <p:blipFill rotWithShape="1">
          <a:blip r:embed="rId4">
            <a:alphaModFix amt="35000"/>
          </a:blip>
          <a:srcRect t="1510" b="14220"/>
          <a:stretch/>
        </p:blipFill>
        <p:spPr>
          <a:xfrm>
            <a:off x="20" y="10"/>
            <a:ext cx="12191980" cy="6857990"/>
          </a:xfrm>
          <a:prstGeom prst="rect">
            <a:avLst/>
          </a:prstGeom>
        </p:spPr>
      </p:pic>
      <p:sp>
        <p:nvSpPr>
          <p:cNvPr id="2" name="Title 1">
            <a:extLst>
              <a:ext uri="{FF2B5EF4-FFF2-40B4-BE49-F238E27FC236}">
                <a16:creationId xmlns:a16="http://schemas.microsoft.com/office/drawing/2014/main" id="{99C3B657-4C80-406C-8C4A-8F1F8A5F8B82}"/>
              </a:ext>
            </a:extLst>
          </p:cNvPr>
          <p:cNvSpPr>
            <a:spLocks noGrp="1"/>
          </p:cNvSpPr>
          <p:nvPr>
            <p:ph type="ctrTitle"/>
          </p:nvPr>
        </p:nvSpPr>
        <p:spPr>
          <a:xfrm>
            <a:off x="1370693" y="1769540"/>
            <a:ext cx="9440034" cy="1828801"/>
          </a:xfrm>
        </p:spPr>
        <p:txBody>
          <a:bodyPr>
            <a:normAutofit/>
          </a:bodyPr>
          <a:lstStyle/>
          <a:p>
            <a:r>
              <a:rPr lang="en-US" b="1" dirty="0">
                <a:solidFill>
                  <a:srgbClr val="FF0066"/>
                </a:solidFill>
              </a:rPr>
              <a:t>Business Lifecycle</a:t>
            </a:r>
          </a:p>
        </p:txBody>
      </p:sp>
      <p:sp>
        <p:nvSpPr>
          <p:cNvPr id="3" name="Subtitle 2">
            <a:extLst>
              <a:ext uri="{FF2B5EF4-FFF2-40B4-BE49-F238E27FC236}">
                <a16:creationId xmlns:a16="http://schemas.microsoft.com/office/drawing/2014/main" id="{DF2F8728-5596-47A1-B279-C16028B98FC7}"/>
              </a:ext>
            </a:extLst>
          </p:cNvPr>
          <p:cNvSpPr>
            <a:spLocks noGrp="1"/>
          </p:cNvSpPr>
          <p:nvPr>
            <p:ph type="subTitle" idx="1"/>
          </p:nvPr>
        </p:nvSpPr>
        <p:spPr>
          <a:xfrm>
            <a:off x="1370693" y="3773489"/>
            <a:ext cx="9440034" cy="1049867"/>
          </a:xfrm>
        </p:spPr>
        <p:txBody>
          <a:bodyPr>
            <a:normAutofit/>
          </a:bodyPr>
          <a:lstStyle/>
          <a:p>
            <a:r>
              <a:rPr lang="en-US" sz="2800" b="1" dirty="0"/>
              <a:t>Challenges</a:t>
            </a:r>
          </a:p>
        </p:txBody>
      </p:sp>
    </p:spTree>
    <p:custDataLst>
      <p:tags r:id="rId1"/>
    </p:custDataLst>
    <p:extLst>
      <p:ext uri="{BB962C8B-B14F-4D97-AF65-F5344CB8AC3E}">
        <p14:creationId xmlns:p14="http://schemas.microsoft.com/office/powerpoint/2010/main" val="20179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EAB04-F351-4440-941A-A1BEAD49392F}"/>
              </a:ext>
            </a:extLst>
          </p:cNvPr>
          <p:cNvSpPr>
            <a:spLocks noGrp="1"/>
          </p:cNvSpPr>
          <p:nvPr>
            <p:ph type="title"/>
          </p:nvPr>
        </p:nvSpPr>
        <p:spPr/>
        <p:txBody>
          <a:bodyPr/>
          <a:lstStyle/>
          <a:p>
            <a:r>
              <a:rPr lang="en-US" dirty="0">
                <a:solidFill>
                  <a:srgbClr val="FFFF00"/>
                </a:solidFill>
              </a:rPr>
              <a:t>Business Lifecycle Challenges</a:t>
            </a:r>
            <a:br>
              <a:rPr lang="en-US" dirty="0">
                <a:solidFill>
                  <a:srgbClr val="FFFF00"/>
                </a:solidFill>
              </a:rPr>
            </a:br>
            <a:r>
              <a:rPr lang="en-US" dirty="0">
                <a:solidFill>
                  <a:srgbClr val="FFFF00"/>
                </a:solidFill>
              </a:rPr>
              <a:t>Launch and Development</a:t>
            </a:r>
          </a:p>
        </p:txBody>
      </p:sp>
      <p:pic>
        <p:nvPicPr>
          <p:cNvPr id="6" name="Picture Placeholder 5" descr="A toy rocket flying out of the computer">
            <a:extLst>
              <a:ext uri="{FF2B5EF4-FFF2-40B4-BE49-F238E27FC236}">
                <a16:creationId xmlns:a16="http://schemas.microsoft.com/office/drawing/2014/main" id="{11BE9AB6-9CE2-491A-8C13-777ECFD0F153}"/>
              </a:ext>
            </a:extLst>
          </p:cNvPr>
          <p:cNvPicPr>
            <a:picLocks noGrp="1" noChangeAspect="1"/>
          </p:cNvPicPr>
          <p:nvPr>
            <p:ph type="pic" idx="1"/>
          </p:nvPr>
        </p:nvPicPr>
        <p:blipFill>
          <a:blip r:embed="rId3"/>
          <a:srcRect l="27771" r="27771"/>
          <a:stretch>
            <a:fillRect/>
          </a:stretch>
        </p:blipFill>
        <p:spPr/>
      </p:pic>
      <p:sp>
        <p:nvSpPr>
          <p:cNvPr id="4" name="Text Placeholder 3">
            <a:extLst>
              <a:ext uri="{FF2B5EF4-FFF2-40B4-BE49-F238E27FC236}">
                <a16:creationId xmlns:a16="http://schemas.microsoft.com/office/drawing/2014/main" id="{0248F14E-D045-4F28-A721-0F2BA977399A}"/>
              </a:ext>
            </a:extLst>
          </p:cNvPr>
          <p:cNvSpPr>
            <a:spLocks noGrp="1"/>
          </p:cNvSpPr>
          <p:nvPr>
            <p:ph type="body" sz="half" idx="2"/>
          </p:nvPr>
        </p:nvSpPr>
        <p:spPr>
          <a:xfrm>
            <a:off x="1507906" y="2679699"/>
            <a:ext cx="4588094" cy="3414600"/>
          </a:xfrm>
        </p:spPr>
        <p:txBody>
          <a:bodyPr>
            <a:normAutofit fontScale="70000" lnSpcReduction="20000"/>
          </a:bodyPr>
          <a:lstStyle/>
          <a:p>
            <a:pPr algn="l"/>
            <a:r>
              <a:rPr lang="en-US" sz="2600" dirty="0">
                <a:solidFill>
                  <a:schemeClr val="accent1">
                    <a:lumMod val="40000"/>
                    <a:lumOff val="60000"/>
                  </a:schemeClr>
                </a:solidFill>
                <a:effectLst/>
                <a:latin typeface="Merriweather"/>
                <a:ea typeface="Calibri" panose="020F0502020204030204" pitchFamily="34" charset="0"/>
                <a:cs typeface="Times New Roman" panose="02020603050405020304" pitchFamily="18" charset="0"/>
              </a:rPr>
              <a:t>Typically there are no sales or customers at the beginning, yet the risk for the business is at warp speed. Thus, gaining market acceptance and finding your niche is a big challenge for the business. Money, time, and resources are slim and must be utilized optimally if you hope to move forward. If there is debt there is no way to get it financed because the business has no track record. As sales and revenues increase the opportunity to finance that debt also rises and the roller coaster ride that began this business begins to smooth out. </a:t>
            </a:r>
            <a:endParaRPr lang="en-US" sz="2600" dirty="0">
              <a:solidFill>
                <a:schemeClr val="accent1">
                  <a:lumMod val="40000"/>
                  <a:lumOff val="6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custDataLst>
      <p:tags r:id="rId1"/>
    </p:custDataLst>
    <p:extLst>
      <p:ext uri="{BB962C8B-B14F-4D97-AF65-F5344CB8AC3E}">
        <p14:creationId xmlns:p14="http://schemas.microsoft.com/office/powerpoint/2010/main" val="2930891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Golden Gate Bridge in fog">
            <a:extLst>
              <a:ext uri="{FF2B5EF4-FFF2-40B4-BE49-F238E27FC236}">
                <a16:creationId xmlns:a16="http://schemas.microsoft.com/office/drawing/2014/main" id="{5C547DC0-AEFF-42E7-93C4-7B26F6C5B8DF}"/>
              </a:ext>
            </a:extLst>
          </p:cNvPr>
          <p:cNvPicPr>
            <a:picLocks noGrp="1" noChangeAspect="1"/>
          </p:cNvPicPr>
          <p:nvPr>
            <p:ph type="pic" idx="1"/>
          </p:nvPr>
        </p:nvPicPr>
        <p:blipFill rotWithShape="1">
          <a:blip r:embed="rId4"/>
          <a:srcRect l="40667" r="-1" b="-1"/>
          <a:stretch/>
        </p:blipFill>
        <p:spPr>
          <a:xfrm>
            <a:off x="-8622" y="10"/>
            <a:ext cx="6096000" cy="6857990"/>
          </a:xfrm>
          <a:prstGeom prst="rect">
            <a:avLst/>
          </a:prstGeom>
        </p:spPr>
      </p:pic>
      <p:pic>
        <p:nvPicPr>
          <p:cNvPr id="13" name="Picture 12">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A4F20930-90B1-4B1E-B75C-83CF2AB395B7}"/>
              </a:ext>
            </a:extLst>
          </p:cNvPr>
          <p:cNvSpPr>
            <a:spLocks noGrp="1"/>
          </p:cNvSpPr>
          <p:nvPr>
            <p:ph type="title"/>
          </p:nvPr>
        </p:nvSpPr>
        <p:spPr>
          <a:xfrm>
            <a:off x="6900493" y="609600"/>
            <a:ext cx="4538124" cy="970450"/>
          </a:xfrm>
        </p:spPr>
        <p:txBody>
          <a:bodyPr vert="horz" lIns="91440" tIns="45720" rIns="91440" bIns="45720" rtlCol="0" anchor="b">
            <a:normAutofit/>
          </a:bodyPr>
          <a:lstStyle/>
          <a:p>
            <a:pPr algn="l"/>
            <a:r>
              <a:rPr lang="en-US" sz="2700" dirty="0">
                <a:solidFill>
                  <a:srgbClr val="92D050"/>
                </a:solidFill>
              </a:rPr>
              <a:t>Business Lifecycle Challenges</a:t>
            </a:r>
            <a:br>
              <a:rPr lang="en-US" sz="2700" dirty="0">
                <a:solidFill>
                  <a:srgbClr val="92D050"/>
                </a:solidFill>
              </a:rPr>
            </a:br>
            <a:r>
              <a:rPr lang="en-US" sz="2700" dirty="0">
                <a:solidFill>
                  <a:srgbClr val="92D050"/>
                </a:solidFill>
              </a:rPr>
              <a:t>Growth and Expansion </a:t>
            </a:r>
          </a:p>
        </p:txBody>
      </p:sp>
      <p:sp>
        <p:nvSpPr>
          <p:cNvPr id="4" name="Text Placeholder 3">
            <a:extLst>
              <a:ext uri="{FF2B5EF4-FFF2-40B4-BE49-F238E27FC236}">
                <a16:creationId xmlns:a16="http://schemas.microsoft.com/office/drawing/2014/main" id="{8045D7D1-9106-418E-AFE3-79A619371E45}"/>
              </a:ext>
            </a:extLst>
          </p:cNvPr>
          <p:cNvSpPr>
            <a:spLocks noGrp="1"/>
          </p:cNvSpPr>
          <p:nvPr>
            <p:ph type="body" sz="half" idx="2"/>
          </p:nvPr>
        </p:nvSpPr>
        <p:spPr>
          <a:xfrm>
            <a:off x="6900493" y="1732449"/>
            <a:ext cx="4403596" cy="4058751"/>
          </a:xfrm>
        </p:spPr>
        <p:txBody>
          <a:bodyPr vert="horz" lIns="91440" tIns="45720" rIns="91440" bIns="45720" rtlCol="0" anchor="t">
            <a:normAutofit fontScale="92500"/>
          </a:bodyPr>
          <a:lstStyle/>
          <a:p>
            <a:pPr algn="l"/>
            <a:r>
              <a:rPr lang="en-US" sz="2000" dirty="0"/>
              <a:t>During this stage a business may hire more employees and they need to be trained. That can be challenging. Work will need to be delegated. Business risk at this point has decreased and the business ability to raise debt has increased along with profit and cash flow. The products and services that the business offers have been proven in the marketplace. The business may look at expansion opportunities and diversification of products and/or services. These moves also present their own set of challenges. </a:t>
            </a:r>
          </a:p>
          <a:p>
            <a:pPr algn="l"/>
            <a:endParaRPr lang="en-US" sz="1800" dirty="0"/>
          </a:p>
        </p:txBody>
      </p:sp>
    </p:spTree>
    <p:custDataLst>
      <p:tags r:id="rId1"/>
    </p:custDataLst>
    <p:extLst>
      <p:ext uri="{BB962C8B-B14F-4D97-AF65-F5344CB8AC3E}">
        <p14:creationId xmlns:p14="http://schemas.microsoft.com/office/powerpoint/2010/main" val="3051551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7D59BA-91F5-47E0-842F-DC6647032F30}"/>
              </a:ext>
            </a:extLst>
          </p:cNvPr>
          <p:cNvSpPr>
            <a:spLocks noGrp="1"/>
          </p:cNvSpPr>
          <p:nvPr>
            <p:ph type="title"/>
          </p:nvPr>
        </p:nvSpPr>
        <p:spPr/>
        <p:txBody>
          <a:bodyPr/>
          <a:lstStyle/>
          <a:p>
            <a:r>
              <a:rPr lang="en-US" b="1" dirty="0">
                <a:solidFill>
                  <a:srgbClr val="FB620D"/>
                </a:solidFill>
              </a:rPr>
              <a:t>Business Lifecycle Challenges </a:t>
            </a:r>
            <a:br>
              <a:rPr lang="en-US" b="1" dirty="0">
                <a:solidFill>
                  <a:srgbClr val="FB620D"/>
                </a:solidFill>
              </a:rPr>
            </a:br>
            <a:r>
              <a:rPr lang="en-US" b="1" dirty="0">
                <a:solidFill>
                  <a:srgbClr val="FB620D"/>
                </a:solidFill>
              </a:rPr>
              <a:t>Shake Out</a:t>
            </a:r>
          </a:p>
        </p:txBody>
      </p:sp>
      <p:sp>
        <p:nvSpPr>
          <p:cNvPr id="6" name="Content Placeholder 5">
            <a:extLst>
              <a:ext uri="{FF2B5EF4-FFF2-40B4-BE49-F238E27FC236}">
                <a16:creationId xmlns:a16="http://schemas.microsoft.com/office/drawing/2014/main" id="{71A5E9F8-BDE8-4718-8525-4E67D397B5D8}"/>
              </a:ext>
            </a:extLst>
          </p:cNvPr>
          <p:cNvSpPr>
            <a:spLocks noGrp="1"/>
          </p:cNvSpPr>
          <p:nvPr>
            <p:ph idx="1"/>
          </p:nvPr>
        </p:nvSpPr>
        <p:spPr/>
        <p:txBody>
          <a:bodyPr/>
          <a:lstStyle/>
          <a:p>
            <a:endParaRPr lang="en-US" sz="2400" b="1" dirty="0">
              <a:solidFill>
                <a:schemeClr val="accent1">
                  <a:lumMod val="40000"/>
                  <a:lumOff val="60000"/>
                </a:schemeClr>
              </a:solidFill>
              <a:effectLst/>
              <a:latin typeface="Merriweather"/>
              <a:ea typeface="Calibri" panose="020F0502020204030204" pitchFamily="34" charset="0"/>
              <a:cs typeface="Times New Roman" panose="02020603050405020304" pitchFamily="18" charset="0"/>
            </a:endParaRPr>
          </a:p>
          <a:p>
            <a:r>
              <a:rPr lang="en-US" sz="2400" dirty="0">
                <a:solidFill>
                  <a:schemeClr val="accent1">
                    <a:lumMod val="40000"/>
                    <a:lumOff val="60000"/>
                  </a:schemeClr>
                </a:solidFill>
                <a:effectLst/>
                <a:latin typeface="Merriweather"/>
                <a:ea typeface="Calibri" panose="020F0502020204030204" pitchFamily="34" charset="0"/>
                <a:cs typeface="Times New Roman" panose="02020603050405020304" pitchFamily="18" charset="0"/>
              </a:rPr>
              <a:t>There is fierce competition in the marketplace at this juncture due to rapid growth, but your business has proven its place there. Despite that, sales have peaked. Business risk is declining. These challenges are real. The business’s ability to finance debt is crazy high. Accounting and management systems should be analyzed for operational efficiency and improved. Debt may be paid down to slip into the next phase. </a:t>
            </a:r>
            <a:endParaRPr lang="en-US" sz="2400" dirty="0">
              <a:solidFill>
                <a:schemeClr val="accent1">
                  <a:lumMod val="40000"/>
                  <a:lumOff val="6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Text Placeholder 6">
            <a:extLst>
              <a:ext uri="{FF2B5EF4-FFF2-40B4-BE49-F238E27FC236}">
                <a16:creationId xmlns:a16="http://schemas.microsoft.com/office/drawing/2014/main" id="{4550F3B4-5DD6-42AA-83CF-FCE8B2C2442D}"/>
              </a:ext>
            </a:extLst>
          </p:cNvPr>
          <p:cNvSpPr>
            <a:spLocks noGrp="1"/>
          </p:cNvSpPr>
          <p:nvPr>
            <p:ph type="body" sz="half" idx="2"/>
          </p:nvPr>
        </p:nvSpPr>
        <p:spPr/>
        <p:txBody>
          <a:bodyPr/>
          <a:lstStyle/>
          <a:p>
            <a:endParaRPr lang="en-US" dirty="0"/>
          </a:p>
        </p:txBody>
      </p:sp>
      <p:pic>
        <p:nvPicPr>
          <p:cNvPr id="9" name="Picture 8" descr="City lights focused in magnifying glass">
            <a:extLst>
              <a:ext uri="{FF2B5EF4-FFF2-40B4-BE49-F238E27FC236}">
                <a16:creationId xmlns:a16="http://schemas.microsoft.com/office/drawing/2014/main" id="{7899DC2F-9A3C-40E8-AA55-CCDE8C6FA3D8}"/>
              </a:ext>
            </a:extLst>
          </p:cNvPr>
          <p:cNvPicPr>
            <a:picLocks noChangeAspect="1"/>
          </p:cNvPicPr>
          <p:nvPr/>
        </p:nvPicPr>
        <p:blipFill>
          <a:blip r:embed="rId3"/>
          <a:stretch>
            <a:fillRect/>
          </a:stretch>
        </p:blipFill>
        <p:spPr>
          <a:xfrm flipH="1">
            <a:off x="142373" y="2673351"/>
            <a:ext cx="4713260" cy="3141406"/>
          </a:xfrm>
          <a:prstGeom prst="rect">
            <a:avLst/>
          </a:prstGeom>
        </p:spPr>
      </p:pic>
    </p:spTree>
    <p:custDataLst>
      <p:tags r:id="rId1"/>
    </p:custDataLst>
    <p:extLst>
      <p:ext uri="{BB962C8B-B14F-4D97-AF65-F5344CB8AC3E}">
        <p14:creationId xmlns:p14="http://schemas.microsoft.com/office/powerpoint/2010/main" val="1416010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9" name="Picture Placeholder 8" descr="Different colored textiles beside each other">
            <a:extLst>
              <a:ext uri="{FF2B5EF4-FFF2-40B4-BE49-F238E27FC236}">
                <a16:creationId xmlns:a16="http://schemas.microsoft.com/office/drawing/2014/main" id="{1991C24B-F229-44CE-A0FD-A9CF60F6F157}"/>
              </a:ext>
            </a:extLst>
          </p:cNvPr>
          <p:cNvPicPr>
            <a:picLocks noGrp="1" noChangeAspect="1"/>
          </p:cNvPicPr>
          <p:nvPr>
            <p:ph type="pic" idx="1"/>
          </p:nvPr>
        </p:nvPicPr>
        <p:blipFill rotWithShape="1">
          <a:blip r:embed="rId4"/>
          <a:srcRect t="13178" b="11823"/>
          <a:stretch/>
        </p:blipFill>
        <p:spPr>
          <a:xfrm>
            <a:off x="1" y="10"/>
            <a:ext cx="12192000" cy="6857990"/>
          </a:xfrm>
          <a:prstGeom prst="rect">
            <a:avLst/>
          </a:prstGeom>
        </p:spPr>
      </p:pic>
      <p:sp useBgFill="1">
        <p:nvSpPr>
          <p:cNvPr id="14"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6748093" y="1371604"/>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Title 4">
            <a:extLst>
              <a:ext uri="{FF2B5EF4-FFF2-40B4-BE49-F238E27FC236}">
                <a16:creationId xmlns:a16="http://schemas.microsoft.com/office/drawing/2014/main" id="{2D6C5E45-E0CD-4166-AE99-2E196DBE41C3}"/>
              </a:ext>
            </a:extLst>
          </p:cNvPr>
          <p:cNvSpPr>
            <a:spLocks noGrp="1"/>
          </p:cNvSpPr>
          <p:nvPr>
            <p:ph type="title"/>
          </p:nvPr>
        </p:nvSpPr>
        <p:spPr>
          <a:xfrm>
            <a:off x="7780424" y="845389"/>
            <a:ext cx="3596420" cy="979017"/>
          </a:xfrm>
        </p:spPr>
        <p:txBody>
          <a:bodyPr vert="horz" lIns="91440" tIns="45720" rIns="91440" bIns="45720" rtlCol="0" anchor="b">
            <a:normAutofit/>
          </a:bodyPr>
          <a:lstStyle/>
          <a:p>
            <a:pPr algn="l"/>
            <a:r>
              <a:rPr lang="en-US" sz="2000" b="1" dirty="0">
                <a:solidFill>
                  <a:srgbClr val="FFFF00"/>
                </a:solidFill>
              </a:rPr>
              <a:t>Business Lifecycle Challenges</a:t>
            </a:r>
            <a:br>
              <a:rPr lang="en-US" sz="2000" b="1" dirty="0">
                <a:solidFill>
                  <a:srgbClr val="FFFF00"/>
                </a:solidFill>
              </a:rPr>
            </a:br>
            <a:r>
              <a:rPr lang="en-US" sz="2000" b="1" dirty="0">
                <a:solidFill>
                  <a:srgbClr val="FFFF00"/>
                </a:solidFill>
              </a:rPr>
              <a:t>Maturity</a:t>
            </a:r>
          </a:p>
        </p:txBody>
      </p:sp>
      <p:sp>
        <p:nvSpPr>
          <p:cNvPr id="7" name="Text Placeholder 6">
            <a:extLst>
              <a:ext uri="{FF2B5EF4-FFF2-40B4-BE49-F238E27FC236}">
                <a16:creationId xmlns:a16="http://schemas.microsoft.com/office/drawing/2014/main" id="{DAC36228-9AF7-4D58-B726-7A8914F01620}"/>
              </a:ext>
            </a:extLst>
          </p:cNvPr>
          <p:cNvSpPr>
            <a:spLocks noGrp="1"/>
          </p:cNvSpPr>
          <p:nvPr>
            <p:ph type="body" sz="half" idx="2"/>
          </p:nvPr>
        </p:nvSpPr>
        <p:spPr>
          <a:xfrm>
            <a:off x="7780424" y="1968238"/>
            <a:ext cx="3531684" cy="3679189"/>
          </a:xfrm>
        </p:spPr>
        <p:txBody>
          <a:bodyPr vert="horz" lIns="91440" tIns="45720" rIns="91440" bIns="45720" rtlCol="0" anchor="t">
            <a:normAutofit/>
          </a:bodyPr>
          <a:lstStyle/>
          <a:p>
            <a:pPr algn="l"/>
            <a:r>
              <a:rPr lang="en-US" sz="1800" b="1" dirty="0">
                <a:solidFill>
                  <a:schemeClr val="accent1">
                    <a:lumMod val="40000"/>
                    <a:lumOff val="60000"/>
                  </a:schemeClr>
                </a:solidFill>
              </a:rPr>
              <a:t>In prior stages the business risk was in an adverse position compared to sales. During this stage it runs parallel. This is the precipice where the business carries no risk, but the industry has become cutthroat which is a challenge. The business is stable and their access to cash is readily available. </a:t>
            </a:r>
          </a:p>
          <a:p>
            <a:pPr algn="l"/>
            <a:endParaRPr lang="en-US" dirty="0"/>
          </a:p>
        </p:txBody>
      </p:sp>
    </p:spTree>
    <p:custDataLst>
      <p:tags r:id="rId1"/>
    </p:custDataLst>
    <p:extLst>
      <p:ext uri="{BB962C8B-B14F-4D97-AF65-F5344CB8AC3E}">
        <p14:creationId xmlns:p14="http://schemas.microsoft.com/office/powerpoint/2010/main" val="751676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Placeholder 5" descr="Icebergs">
            <a:extLst>
              <a:ext uri="{FF2B5EF4-FFF2-40B4-BE49-F238E27FC236}">
                <a16:creationId xmlns:a16="http://schemas.microsoft.com/office/drawing/2014/main" id="{5ADCE804-DDFA-4DF2-9DB2-0E16B71E35CA}"/>
              </a:ext>
            </a:extLst>
          </p:cNvPr>
          <p:cNvPicPr>
            <a:picLocks noGrp="1" noChangeAspect="1"/>
          </p:cNvPicPr>
          <p:nvPr>
            <p:ph type="pic" idx="1"/>
          </p:nvPr>
        </p:nvPicPr>
        <p:blipFill rotWithShape="1">
          <a:blip r:embed="rId5"/>
          <a:srcRect t="3017"/>
          <a:stretch/>
        </p:blipFill>
        <p:spPr>
          <a:xfrm>
            <a:off x="1" y="10"/>
            <a:ext cx="12192000" cy="6857990"/>
          </a:xfrm>
          <a:prstGeom prst="rect">
            <a:avLst/>
          </a:prstGeom>
        </p:spPr>
      </p:pic>
      <p:sp useBgFill="1">
        <p:nvSpPr>
          <p:cNvPr id="11"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8536" y="1371603"/>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AEC9E35-1005-4073-A662-0B02496E8C8F}"/>
              </a:ext>
            </a:extLst>
          </p:cNvPr>
          <p:cNvSpPr>
            <a:spLocks noGrp="1"/>
          </p:cNvSpPr>
          <p:nvPr>
            <p:ph type="title"/>
          </p:nvPr>
        </p:nvSpPr>
        <p:spPr>
          <a:xfrm>
            <a:off x="913795" y="845388"/>
            <a:ext cx="3596420" cy="979016"/>
          </a:xfrm>
        </p:spPr>
        <p:txBody>
          <a:bodyPr vert="horz" lIns="91440" tIns="45720" rIns="91440" bIns="45720" rtlCol="0" anchor="b">
            <a:normAutofit/>
          </a:bodyPr>
          <a:lstStyle/>
          <a:p>
            <a:pPr algn="l"/>
            <a:r>
              <a:rPr lang="en-US" sz="2200" b="1" dirty="0">
                <a:solidFill>
                  <a:schemeClr val="accent1"/>
                </a:solidFill>
              </a:rPr>
              <a:t>Business Lifecycle Challenges</a:t>
            </a:r>
            <a:br>
              <a:rPr lang="en-US" sz="2200" b="1" dirty="0">
                <a:solidFill>
                  <a:schemeClr val="accent1"/>
                </a:solidFill>
              </a:rPr>
            </a:br>
            <a:r>
              <a:rPr lang="en-US" sz="2200" b="1" dirty="0">
                <a:solidFill>
                  <a:schemeClr val="accent1"/>
                </a:solidFill>
              </a:rPr>
              <a:t>Decline</a:t>
            </a:r>
          </a:p>
        </p:txBody>
      </p:sp>
      <p:sp>
        <p:nvSpPr>
          <p:cNvPr id="4" name="Text Placeholder 3">
            <a:extLst>
              <a:ext uri="{FF2B5EF4-FFF2-40B4-BE49-F238E27FC236}">
                <a16:creationId xmlns:a16="http://schemas.microsoft.com/office/drawing/2014/main" id="{A2960F2D-863E-401B-B4A8-119CA4013546}"/>
              </a:ext>
            </a:extLst>
          </p:cNvPr>
          <p:cNvSpPr>
            <a:spLocks noGrp="1"/>
          </p:cNvSpPr>
          <p:nvPr>
            <p:ph type="body" sz="half" idx="2"/>
          </p:nvPr>
        </p:nvSpPr>
        <p:spPr>
          <a:xfrm>
            <a:off x="913795" y="1968237"/>
            <a:ext cx="3531684" cy="3679189"/>
          </a:xfrm>
        </p:spPr>
        <p:txBody>
          <a:bodyPr vert="horz" lIns="91440" tIns="45720" rIns="91440" bIns="45720" rtlCol="0" anchor="t">
            <a:normAutofit fontScale="92500" lnSpcReduction="20000"/>
          </a:bodyPr>
          <a:lstStyle/>
          <a:p>
            <a:pPr algn="l">
              <a:lnSpc>
                <a:spcPct val="100000"/>
              </a:lnSpc>
            </a:pPr>
            <a:r>
              <a:rPr lang="en-US" b="1" dirty="0"/>
              <a:t>Decline. The final stage is not without its own special challenges. The challenges here will make or break your business. Sales and profits are declining more rapidly than previously. Cash flow is in negative territory. If this trend continues long enough it signals that the business is unable to adapt to the changes present within their industry. And without the ability to be flexible and adaptive the business is sunk. The business may try to pivot by selling or simply closing their doors to stem off the losses. If they believe selling their business is the best move, they will want to find a realistic valuation for it in the marketplace. If the business closes there is the added challenge of employees losing their jobs. </a:t>
            </a:r>
          </a:p>
          <a:p>
            <a:pPr algn="l">
              <a:lnSpc>
                <a:spcPct val="100000"/>
              </a:lnSpc>
            </a:pPr>
            <a:endParaRPr lang="en-US" sz="1200" dirty="0"/>
          </a:p>
        </p:txBody>
      </p:sp>
    </p:spTree>
    <p:custDataLst>
      <p:tags r:id="rId1"/>
    </p:custDataLst>
    <p:extLst>
      <p:ext uri="{BB962C8B-B14F-4D97-AF65-F5344CB8AC3E}">
        <p14:creationId xmlns:p14="http://schemas.microsoft.com/office/powerpoint/2010/main" val="1788231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3D9BD5-A493-4B97-963D-60135D533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F759AF4-E342-4E60-8A32-C44A328F2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ln w="15875"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A3DF71-C8FD-45B8-B4BE-A44D792F3570}"/>
              </a:ext>
            </a:extLst>
          </p:cNvPr>
          <p:cNvSpPr>
            <a:spLocks noGrp="1"/>
          </p:cNvSpPr>
          <p:nvPr>
            <p:ph type="title"/>
          </p:nvPr>
        </p:nvSpPr>
        <p:spPr>
          <a:xfrm>
            <a:off x="924443" y="1023257"/>
            <a:ext cx="3732902" cy="4570457"/>
          </a:xfrm>
          <a:effectLst/>
        </p:spPr>
        <p:txBody>
          <a:bodyPr>
            <a:normAutofit/>
          </a:bodyPr>
          <a:lstStyle/>
          <a:p>
            <a:pPr algn="l"/>
            <a:r>
              <a:rPr lang="en-US" dirty="0">
                <a:solidFill>
                  <a:srgbClr val="FF0066"/>
                </a:solidFill>
              </a:rPr>
              <a:t>Course Description</a:t>
            </a:r>
          </a:p>
        </p:txBody>
      </p:sp>
      <p:cxnSp>
        <p:nvCxnSpPr>
          <p:cNvPr id="12" name="Straight Connector 11">
            <a:extLst>
              <a:ext uri="{FF2B5EF4-FFF2-40B4-BE49-F238E27FC236}">
                <a16:creationId xmlns:a16="http://schemas.microsoft.com/office/drawing/2014/main" id="{A49B2805-6469-407A-A68A-BB85AC8A8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68371"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6FE682B-3176-4967-B29C-61EFC066B3D8}"/>
              </a:ext>
            </a:extLst>
          </p:cNvPr>
          <p:cNvSpPr>
            <a:spLocks noGrp="1"/>
          </p:cNvSpPr>
          <p:nvPr>
            <p:ph idx="1"/>
          </p:nvPr>
        </p:nvSpPr>
        <p:spPr>
          <a:xfrm>
            <a:off x="5252560" y="1023257"/>
            <a:ext cx="6025645" cy="4570457"/>
          </a:xfrm>
          <a:effectLst/>
        </p:spPr>
        <p:txBody>
          <a:bodyPr anchor="ctr">
            <a:normAutofit fontScale="92500" lnSpcReduction="10000"/>
          </a:bodyPr>
          <a:lstStyle/>
          <a:p>
            <a:pPr marL="0" marR="0">
              <a:lnSpc>
                <a:spcPct val="100000"/>
              </a:lnSpc>
              <a:spcBef>
                <a:spcPts val="0"/>
              </a:spcBef>
              <a:spcAft>
                <a:spcPts val="0"/>
              </a:spcAft>
            </a:pPr>
            <a:endParaRPr lang="en-US" sz="1800" dirty="0">
              <a:effectLst/>
              <a:latin typeface="Merriweather"/>
              <a:ea typeface="Times New Roman" panose="02020603050405020304" pitchFamily="18" charset="0"/>
            </a:endParaRPr>
          </a:p>
          <a:p>
            <a:pPr marL="0" marR="0">
              <a:lnSpc>
                <a:spcPct val="100000"/>
              </a:lnSpc>
              <a:spcBef>
                <a:spcPts val="0"/>
              </a:spcBef>
              <a:spcAft>
                <a:spcPts val="0"/>
              </a:spcAft>
            </a:pPr>
            <a:r>
              <a:rPr lang="en-US" sz="1800" dirty="0">
                <a:solidFill>
                  <a:schemeClr val="tx1"/>
                </a:solidFill>
                <a:effectLst/>
                <a:latin typeface="Merriweather"/>
                <a:ea typeface="Times New Roman" panose="02020603050405020304" pitchFamily="18" charset="0"/>
              </a:rPr>
              <a:t>m-w.com defines a challenge as "...the process of inducing and assessing an activity...".  This module will concentrate on the various stages or cycles a business goes through over time and also offer up some of the challenges that a business might face in each stage. Sometimes arming yourself with information about those challenges can better prepare you to face and overcome those challenges as your organization progresses from stage to stage. </a:t>
            </a:r>
            <a:endParaRPr lang="en-US" sz="1800" dirty="0">
              <a:solidFill>
                <a:schemeClr val="tx1"/>
              </a:solidFill>
              <a:effectLst/>
              <a:latin typeface="Times New Roman" panose="02020603050405020304" pitchFamily="18" charset="0"/>
              <a:ea typeface="Times New Roman" panose="02020603050405020304" pitchFamily="18" charset="0"/>
            </a:endParaRPr>
          </a:p>
          <a:p>
            <a:pPr marL="0" marR="0" indent="0">
              <a:lnSpc>
                <a:spcPct val="100000"/>
              </a:lnSpc>
              <a:spcBef>
                <a:spcPts val="0"/>
              </a:spcBef>
              <a:spcAft>
                <a:spcPts val="1000"/>
              </a:spcAft>
              <a:buNone/>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0000"/>
              </a:lnSpc>
            </a:pPr>
            <a:r>
              <a:rPr lang="en-US" sz="1800" dirty="0">
                <a:solidFill>
                  <a:schemeClr val="tx1"/>
                </a:solidFill>
                <a:effectLst/>
                <a:latin typeface="Merriweather"/>
                <a:ea typeface="Times New Roman" panose="02020603050405020304" pitchFamily="18" charset="0"/>
              </a:rPr>
              <a:t>As you are aware, nothing stays the same. Therefore, knowing what stage your business, or your competition's business, is in can help build upon your strengths, minimize your weaknesses, unleash incredible opportunities, and curtail possible threats. </a:t>
            </a:r>
          </a:p>
          <a:p>
            <a:pPr marL="0" marR="0">
              <a:lnSpc>
                <a:spcPct val="100000"/>
              </a:lnSpc>
            </a:pPr>
            <a:endParaRPr lang="en-US" sz="1600" dirty="0">
              <a:solidFill>
                <a:schemeClr val="tx1"/>
              </a:solidFill>
              <a:effectLst/>
              <a:latin typeface="Times New Roman" panose="02020603050405020304" pitchFamily="18" charset="0"/>
              <a:ea typeface="Times New Roman" panose="02020603050405020304" pitchFamily="18" charset="0"/>
            </a:endParaRPr>
          </a:p>
          <a:p>
            <a:pPr marL="0" marR="0" indent="0">
              <a:lnSpc>
                <a:spcPct val="100000"/>
              </a:lnSpc>
              <a:spcBef>
                <a:spcPts val="0"/>
              </a:spcBef>
              <a:spcAft>
                <a:spcPts val="1000"/>
              </a:spcAf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0000"/>
              </a:lnSpc>
            </a:pPr>
            <a:endParaRPr lang="en-US" sz="1400" dirty="0"/>
          </a:p>
        </p:txBody>
      </p:sp>
    </p:spTree>
    <p:custDataLst>
      <p:tags r:id="rId1"/>
    </p:custDataLst>
    <p:extLst>
      <p:ext uri="{BB962C8B-B14F-4D97-AF65-F5344CB8AC3E}">
        <p14:creationId xmlns:p14="http://schemas.microsoft.com/office/powerpoint/2010/main" val="638485227"/>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606D-E560-4820-9C3E-3B881D30AD5A}"/>
              </a:ext>
            </a:extLst>
          </p:cNvPr>
          <p:cNvSpPr>
            <a:spLocks noGrp="1"/>
          </p:cNvSpPr>
          <p:nvPr>
            <p:ph type="title"/>
          </p:nvPr>
        </p:nvSpPr>
        <p:spPr>
          <a:xfrm>
            <a:off x="913795" y="609600"/>
            <a:ext cx="10353762" cy="1257300"/>
          </a:xfrm>
        </p:spPr>
        <p:txBody>
          <a:bodyPr>
            <a:normAutofit/>
          </a:bodyPr>
          <a:lstStyle/>
          <a:p>
            <a:r>
              <a:rPr lang="en-US" dirty="0">
                <a:solidFill>
                  <a:srgbClr val="FF0066"/>
                </a:solidFill>
              </a:rPr>
              <a:t>Learning Objectives</a:t>
            </a:r>
          </a:p>
        </p:txBody>
      </p:sp>
      <p:graphicFrame>
        <p:nvGraphicFramePr>
          <p:cNvPr id="5" name="Content Placeholder 2" descr="SmartArt Graphic">
            <a:extLst>
              <a:ext uri="{FF2B5EF4-FFF2-40B4-BE49-F238E27FC236}">
                <a16:creationId xmlns:a16="http://schemas.microsoft.com/office/drawing/2014/main" id="{D6E2B9AC-73A3-4B9A-84F6-A0F50427C9AE}"/>
              </a:ext>
            </a:extLst>
          </p:cNvPr>
          <p:cNvGraphicFramePr>
            <a:graphicFrameLocks noGrp="1"/>
          </p:cNvGraphicFramePr>
          <p:nvPr>
            <p:ph idx="1"/>
            <p:extLst>
              <p:ext uri="{D42A27DB-BD31-4B8C-83A1-F6EECF244321}">
                <p14:modId xmlns:p14="http://schemas.microsoft.com/office/powerpoint/2010/main" val="858619406"/>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2"/>
    </p:custDataLst>
    <p:extLst>
      <p:ext uri="{BB962C8B-B14F-4D97-AF65-F5344CB8AC3E}">
        <p14:creationId xmlns:p14="http://schemas.microsoft.com/office/powerpoint/2010/main" val="651443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996CD9D-CB11-427E-8EBA-5304DBD3A20A}"/>
              </a:ext>
            </a:extLst>
          </p:cNvPr>
          <p:cNvPicPr>
            <a:picLocks noChangeAspect="1"/>
          </p:cNvPicPr>
          <p:nvPr/>
        </p:nvPicPr>
        <p:blipFill rotWithShape="1">
          <a:blip r:embed="rId4"/>
          <a:srcRect l="22105" r="22339"/>
          <a:stretch/>
        </p:blipFill>
        <p:spPr>
          <a:xfrm>
            <a:off x="-8622" y="10"/>
            <a:ext cx="6096000" cy="6857990"/>
          </a:xfrm>
          <a:prstGeom prst="rect">
            <a:avLst/>
          </a:prstGeom>
        </p:spPr>
      </p:pic>
      <p:pic>
        <p:nvPicPr>
          <p:cNvPr id="11" name="Picture 10">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8C33A8A5-1A8B-4AFE-BB2A-F571E3BBEF58}"/>
              </a:ext>
            </a:extLst>
          </p:cNvPr>
          <p:cNvSpPr>
            <a:spLocks noGrp="1"/>
          </p:cNvSpPr>
          <p:nvPr>
            <p:ph type="title"/>
          </p:nvPr>
        </p:nvSpPr>
        <p:spPr>
          <a:xfrm>
            <a:off x="6900493" y="609600"/>
            <a:ext cx="4538124" cy="970450"/>
          </a:xfrm>
        </p:spPr>
        <p:txBody>
          <a:bodyPr vert="horz" lIns="91440" tIns="45720" rIns="91440" bIns="45720" rtlCol="0" anchor="b">
            <a:normAutofit/>
          </a:bodyPr>
          <a:lstStyle/>
          <a:p>
            <a:pPr algn="l"/>
            <a:r>
              <a:rPr lang="en-US" sz="3200" b="1" dirty="0">
                <a:solidFill>
                  <a:srgbClr val="00B0F0"/>
                </a:solidFill>
              </a:rPr>
              <a:t>Business Lifecycles</a:t>
            </a:r>
          </a:p>
        </p:txBody>
      </p:sp>
      <p:sp>
        <p:nvSpPr>
          <p:cNvPr id="3" name="Text Placeholder 2">
            <a:extLst>
              <a:ext uri="{FF2B5EF4-FFF2-40B4-BE49-F238E27FC236}">
                <a16:creationId xmlns:a16="http://schemas.microsoft.com/office/drawing/2014/main" id="{6A1E1200-45AA-4563-858A-19EF40D71192}"/>
              </a:ext>
            </a:extLst>
          </p:cNvPr>
          <p:cNvSpPr>
            <a:spLocks noGrp="1"/>
          </p:cNvSpPr>
          <p:nvPr>
            <p:ph type="body" sz="half" idx="2"/>
          </p:nvPr>
        </p:nvSpPr>
        <p:spPr>
          <a:xfrm>
            <a:off x="6900493" y="1732449"/>
            <a:ext cx="4403596" cy="4058751"/>
          </a:xfrm>
        </p:spPr>
        <p:txBody>
          <a:bodyPr vert="horz" lIns="91440" tIns="45720" rIns="91440" bIns="45720" rtlCol="0" anchor="t">
            <a:normAutofit/>
          </a:bodyPr>
          <a:lstStyle/>
          <a:p>
            <a:pPr algn="l"/>
            <a:endParaRPr lang="en-US" sz="2400" b="1" dirty="0">
              <a:solidFill>
                <a:srgbClr val="FFFF00"/>
              </a:solidFill>
              <a:effectLst/>
              <a:latin typeface="Merriweather"/>
              <a:ea typeface="Times New Roman" panose="02020603050405020304" pitchFamily="18" charset="0"/>
            </a:endParaRPr>
          </a:p>
          <a:p>
            <a:pPr algn="l"/>
            <a:r>
              <a:rPr lang="en-US" sz="2400" b="1" dirty="0">
                <a:solidFill>
                  <a:srgbClr val="FFFF00"/>
                </a:solidFill>
                <a:effectLst/>
                <a:latin typeface="Merriweather"/>
                <a:ea typeface="Times New Roman" panose="02020603050405020304" pitchFamily="18" charset="0"/>
              </a:rPr>
              <a:t>Businesses</a:t>
            </a:r>
            <a:r>
              <a:rPr lang="en-US" sz="2400" b="1" dirty="0">
                <a:solidFill>
                  <a:srgbClr val="313537"/>
                </a:solidFill>
                <a:effectLst/>
                <a:latin typeface="Merriweather"/>
                <a:ea typeface="Times New Roman" panose="02020603050405020304" pitchFamily="18" charset="0"/>
              </a:rPr>
              <a:t> </a:t>
            </a:r>
            <a:r>
              <a:rPr lang="en-US" sz="2400" b="1" dirty="0">
                <a:solidFill>
                  <a:srgbClr val="FFFF00"/>
                </a:solidFill>
                <a:effectLst/>
                <a:latin typeface="Merriweather"/>
                <a:ea typeface="Times New Roman" panose="02020603050405020304" pitchFamily="18" charset="0"/>
              </a:rPr>
              <a:t>begin with launch and development. Then comes growth and expansion. After those is shake-out, maturity and decline. </a:t>
            </a:r>
            <a:endParaRPr lang="en-US" sz="2400" b="1" dirty="0">
              <a:solidFill>
                <a:srgbClr val="FFFF00"/>
              </a:solidFill>
              <a:effectLst/>
              <a:latin typeface="Times New Roman" panose="02020603050405020304" pitchFamily="18" charset="0"/>
              <a:ea typeface="Times New Roman" panose="02020603050405020304" pitchFamily="18" charset="0"/>
            </a:endParaRPr>
          </a:p>
          <a:p>
            <a:pPr algn="l"/>
            <a:endParaRPr lang="en-US" sz="1800" dirty="0">
              <a:solidFill>
                <a:srgbClr val="FFFF00"/>
              </a:solidFill>
            </a:endParaRPr>
          </a:p>
        </p:txBody>
      </p:sp>
    </p:spTree>
    <p:custDataLst>
      <p:tags r:id="rId1"/>
    </p:custDataLst>
    <p:extLst>
      <p:ext uri="{BB962C8B-B14F-4D97-AF65-F5344CB8AC3E}">
        <p14:creationId xmlns:p14="http://schemas.microsoft.com/office/powerpoint/2010/main" val="1007703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24007E-BA57-41B2-8C6B-5E99927F2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88DAC7-697F-4A5B-8300-7B236A8280C6}"/>
              </a:ext>
            </a:extLst>
          </p:cNvPr>
          <p:cNvSpPr>
            <a:spLocks noGrp="1"/>
          </p:cNvSpPr>
          <p:nvPr>
            <p:ph type="title"/>
          </p:nvPr>
        </p:nvSpPr>
        <p:spPr>
          <a:xfrm>
            <a:off x="799164" y="1197428"/>
            <a:ext cx="5955127" cy="4463144"/>
          </a:xfrm>
        </p:spPr>
        <p:txBody>
          <a:bodyPr vert="horz" lIns="91440" tIns="45720" rIns="91440" bIns="45720" rtlCol="0" anchor="ctr">
            <a:noAutofit/>
          </a:bodyPr>
          <a:lstStyle/>
          <a:p>
            <a:pPr marL="0" marR="0" algn="l"/>
            <a:r>
              <a:rPr lang="en-US" sz="2400" dirty="0">
                <a:solidFill>
                  <a:srgbClr val="FFC000"/>
                </a:solidFill>
              </a:rPr>
              <a:t>The </a:t>
            </a:r>
            <a:r>
              <a:rPr lang="en-US" sz="2400" b="1" dirty="0">
                <a:solidFill>
                  <a:srgbClr val="FFC000"/>
                </a:solidFill>
              </a:rPr>
              <a:t>business life cycle</a:t>
            </a:r>
            <a:r>
              <a:rPr lang="en-US" sz="2400" dirty="0">
                <a:solidFill>
                  <a:srgbClr val="FFC000"/>
                </a:solidFill>
              </a:rPr>
              <a:t> is a lot like our human lives. We progress from being in the womb to an infant. The child becomes a teenager, the teenager morphs into an adult. The adult changes into a senior citizen, and lastly death overtakes us. </a:t>
            </a:r>
            <a:br>
              <a:rPr lang="en-US" sz="2400" dirty="0">
                <a:solidFill>
                  <a:srgbClr val="FFC000"/>
                </a:solidFill>
              </a:rPr>
            </a:br>
            <a:br>
              <a:rPr lang="en-US" sz="2400" dirty="0">
                <a:solidFill>
                  <a:srgbClr val="FFC000"/>
                </a:solidFill>
              </a:rPr>
            </a:br>
            <a:r>
              <a:rPr lang="en-US" sz="2400" dirty="0">
                <a:solidFill>
                  <a:srgbClr val="FFC000"/>
                </a:solidFill>
              </a:rPr>
              <a:t>Business life cycles are the evolutionary process of a business. This progression is usually done in phases, cycles, or stages over time. These cycles are typically divvied into </a:t>
            </a:r>
            <a:r>
              <a:rPr lang="en-US" sz="2400" b="1" dirty="0">
                <a:solidFill>
                  <a:srgbClr val="FFC000"/>
                </a:solidFill>
              </a:rPr>
              <a:t>five to six stages</a:t>
            </a:r>
            <a:r>
              <a:rPr lang="en-US" sz="2400" dirty="0">
                <a:solidFill>
                  <a:srgbClr val="FFC000"/>
                </a:solidFill>
              </a:rPr>
              <a:t>. They begin with </a:t>
            </a:r>
            <a:r>
              <a:rPr lang="en-US" sz="2400" b="1" dirty="0">
                <a:solidFill>
                  <a:srgbClr val="FFC000"/>
                </a:solidFill>
              </a:rPr>
              <a:t>launch and development</a:t>
            </a:r>
            <a:r>
              <a:rPr lang="en-US" sz="2400" dirty="0">
                <a:solidFill>
                  <a:srgbClr val="FFC000"/>
                </a:solidFill>
              </a:rPr>
              <a:t>, flow into </a:t>
            </a:r>
            <a:r>
              <a:rPr lang="en-US" sz="2400" b="1" dirty="0">
                <a:solidFill>
                  <a:srgbClr val="FFC000"/>
                </a:solidFill>
              </a:rPr>
              <a:t>growth and expansion</a:t>
            </a:r>
            <a:r>
              <a:rPr lang="en-US" sz="2400" dirty="0">
                <a:solidFill>
                  <a:srgbClr val="FFC000"/>
                </a:solidFill>
              </a:rPr>
              <a:t>, experience a bit of </a:t>
            </a:r>
            <a:r>
              <a:rPr lang="en-US" sz="2400" b="1" dirty="0">
                <a:solidFill>
                  <a:srgbClr val="FFC000"/>
                </a:solidFill>
              </a:rPr>
              <a:t>shake-out</a:t>
            </a:r>
            <a:r>
              <a:rPr lang="en-US" sz="2400" dirty="0">
                <a:solidFill>
                  <a:srgbClr val="FFC000"/>
                </a:solidFill>
              </a:rPr>
              <a:t>, level off into </a:t>
            </a:r>
            <a:r>
              <a:rPr lang="en-US" sz="2400" b="1" dirty="0">
                <a:solidFill>
                  <a:srgbClr val="FFC000"/>
                </a:solidFill>
              </a:rPr>
              <a:t>maturity</a:t>
            </a:r>
            <a:r>
              <a:rPr lang="en-US" sz="2400" dirty="0">
                <a:solidFill>
                  <a:srgbClr val="FFC000"/>
                </a:solidFill>
              </a:rPr>
              <a:t>, and oftentimes end in </a:t>
            </a:r>
            <a:r>
              <a:rPr lang="en-US" sz="2400" b="1" dirty="0">
                <a:solidFill>
                  <a:srgbClr val="FFC000"/>
                </a:solidFill>
              </a:rPr>
              <a:t>decline</a:t>
            </a:r>
            <a:r>
              <a:rPr lang="en-US" sz="2400" dirty="0">
                <a:solidFill>
                  <a:srgbClr val="FFC000"/>
                </a:solidFill>
              </a:rPr>
              <a:t>. We will take an in-depth look at each stage or cycle next. </a:t>
            </a:r>
            <a:br>
              <a:rPr lang="en-US" sz="2400" dirty="0">
                <a:solidFill>
                  <a:srgbClr val="FFC000"/>
                </a:solidFill>
              </a:rPr>
            </a:br>
            <a:endParaRPr lang="en-US" sz="2400" dirty="0">
              <a:solidFill>
                <a:srgbClr val="FFC000"/>
              </a:solidFill>
            </a:endParaRPr>
          </a:p>
        </p:txBody>
      </p:sp>
      <p:sp>
        <p:nvSpPr>
          <p:cNvPr id="26" name="Rectangle 25">
            <a:extLst>
              <a:ext uri="{FF2B5EF4-FFF2-40B4-BE49-F238E27FC236}">
                <a16:creationId xmlns:a16="http://schemas.microsoft.com/office/drawing/2014/main" id="{255D0BF7-94F4-4437-A2B2-87BAFF86D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3215640" cy="6858000"/>
          </a:xfrm>
          <a:prstGeom prst="rect">
            <a:avLst/>
          </a:prstGeom>
          <a:solidFill>
            <a:schemeClr val="bg1">
              <a:lumMod val="85000"/>
              <a:lumOff val="1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95F677D4-FB3F-48FC-B394-B17A0C903091}"/>
              </a:ext>
            </a:extLst>
          </p:cNvPr>
          <p:cNvSpPr>
            <a:spLocks noGrp="1"/>
          </p:cNvSpPr>
          <p:nvPr>
            <p:ph type="body" sz="half" idx="2"/>
          </p:nvPr>
        </p:nvSpPr>
        <p:spPr>
          <a:xfrm>
            <a:off x="7875189" y="1197428"/>
            <a:ext cx="2546747" cy="4463143"/>
          </a:xfrm>
        </p:spPr>
        <p:txBody>
          <a:bodyPr vert="horz" lIns="91440" tIns="45720" rIns="91440" bIns="45720" rtlCol="0" anchor="ctr">
            <a:normAutofit/>
          </a:bodyPr>
          <a:lstStyle/>
          <a:p>
            <a:pPr algn="l"/>
            <a:r>
              <a:rPr lang="en-US" sz="2400" b="1" dirty="0">
                <a:solidFill>
                  <a:srgbClr val="FF0066"/>
                </a:solidFill>
              </a:rPr>
              <a:t>Business Lifecycles</a:t>
            </a:r>
          </a:p>
        </p:txBody>
      </p:sp>
      <p:sp>
        <p:nvSpPr>
          <p:cNvPr id="28" name="Rectangle 27">
            <a:extLst>
              <a:ext uri="{FF2B5EF4-FFF2-40B4-BE49-F238E27FC236}">
                <a16:creationId xmlns:a16="http://schemas.microsoft.com/office/drawing/2014/main" id="{DE118816-C01D-462E-B0B0-777C21EF6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53344" y="0"/>
            <a:ext cx="1438656" cy="6858000"/>
          </a:xfrm>
          <a:prstGeom prst="rect">
            <a:avLst/>
          </a:prstGeom>
          <a:solidFill>
            <a:schemeClr val="accent1">
              <a:alpha val="9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Tree>
    <p:custDataLst>
      <p:tags r:id="rId1"/>
    </p:custDataLst>
    <p:extLst>
      <p:ext uri="{BB962C8B-B14F-4D97-AF65-F5344CB8AC3E}">
        <p14:creationId xmlns:p14="http://schemas.microsoft.com/office/powerpoint/2010/main" val="322762942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CA733A-8D25-4E63-8273-CC14052E0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lose-up of purple curtain in various tones">
            <a:extLst>
              <a:ext uri="{FF2B5EF4-FFF2-40B4-BE49-F238E27FC236}">
                <a16:creationId xmlns:a16="http://schemas.microsoft.com/office/drawing/2014/main" id="{FA411165-D2B2-4D07-9796-F6162B5FF16B}"/>
              </a:ext>
            </a:extLst>
          </p:cNvPr>
          <p:cNvPicPr>
            <a:picLocks noChangeAspect="1"/>
          </p:cNvPicPr>
          <p:nvPr/>
        </p:nvPicPr>
        <p:blipFill rotWithShape="1">
          <a:blip r:embed="rId4"/>
          <a:srcRect t="12500" r="-1" b="3277"/>
          <a:stretch/>
        </p:blipFill>
        <p:spPr>
          <a:xfrm>
            <a:off x="-1" y="-2"/>
            <a:ext cx="12198915" cy="6857999"/>
          </a:xfrm>
          <a:prstGeom prst="rect">
            <a:avLst/>
          </a:prstGeom>
        </p:spPr>
      </p:pic>
      <p:sp>
        <p:nvSpPr>
          <p:cNvPr id="10" name="Rectangle 9">
            <a:extLst>
              <a:ext uri="{FF2B5EF4-FFF2-40B4-BE49-F238E27FC236}">
                <a16:creationId xmlns:a16="http://schemas.microsoft.com/office/drawing/2014/main" id="{6B28264E-43F8-4339-BE92-AA6B94D40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220681"/>
            <a:ext cx="12188952" cy="2637319"/>
          </a:xfrm>
          <a:prstGeom prst="rect">
            <a:avLst/>
          </a:prstGeom>
          <a:gradFill>
            <a:gsLst>
              <a:gs pos="42000">
                <a:schemeClr val="bg1">
                  <a:alpha val="23000"/>
                </a:schemeClr>
              </a:gs>
              <a:gs pos="0">
                <a:schemeClr val="bg1">
                  <a:alpha val="0"/>
                </a:schemeClr>
              </a:gs>
              <a:gs pos="100000">
                <a:schemeClr val="bg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E37834-3910-4AC8-AA42-AA08956C88AA}"/>
              </a:ext>
            </a:extLst>
          </p:cNvPr>
          <p:cNvSpPr>
            <a:spLocks noGrp="1"/>
          </p:cNvSpPr>
          <p:nvPr>
            <p:ph type="title"/>
          </p:nvPr>
        </p:nvSpPr>
        <p:spPr>
          <a:xfrm>
            <a:off x="1370693" y="4406537"/>
            <a:ext cx="9440034" cy="1088336"/>
          </a:xfrm>
        </p:spPr>
        <p:txBody>
          <a:bodyPr vert="horz" lIns="91440" tIns="45720" rIns="91440" bIns="45720" rtlCol="0" anchor="b">
            <a:normAutofit/>
          </a:bodyPr>
          <a:lstStyle/>
          <a:p>
            <a:r>
              <a:rPr lang="en-US" sz="4400" dirty="0">
                <a:solidFill>
                  <a:srgbClr val="92D050"/>
                </a:solidFill>
              </a:rPr>
              <a:t>Stage One – Launch and Development</a:t>
            </a:r>
          </a:p>
        </p:txBody>
      </p:sp>
    </p:spTree>
    <p:custDataLst>
      <p:tags r:id="rId1"/>
    </p:custDataLst>
    <p:extLst>
      <p:ext uri="{BB962C8B-B14F-4D97-AF65-F5344CB8AC3E}">
        <p14:creationId xmlns:p14="http://schemas.microsoft.com/office/powerpoint/2010/main" val="1831576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E70A317-DCED-4E80-AA2D-467D8702E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897EC5-7748-4B32-8348-626F5880C847}"/>
              </a:ext>
            </a:extLst>
          </p:cNvPr>
          <p:cNvSpPr>
            <a:spLocks noGrp="1"/>
          </p:cNvSpPr>
          <p:nvPr>
            <p:ph type="title"/>
          </p:nvPr>
        </p:nvSpPr>
        <p:spPr>
          <a:xfrm>
            <a:off x="803733" y="2221495"/>
            <a:ext cx="3382832" cy="3499549"/>
          </a:xfrm>
        </p:spPr>
        <p:txBody>
          <a:bodyPr vert="horz" lIns="91440" tIns="45720" rIns="91440" bIns="45720" rtlCol="0" anchor="b">
            <a:normAutofit fontScale="90000"/>
          </a:bodyPr>
          <a:lstStyle/>
          <a:p>
            <a:pPr algn="l"/>
            <a:br>
              <a:rPr lang="en-US" sz="1100" dirty="0">
                <a:cs typeface="Times New Roman" panose="02020603050405020304" pitchFamily="18" charset="0"/>
              </a:rPr>
            </a:br>
            <a:r>
              <a:rPr lang="en-US" sz="2000" b="1" dirty="0">
                <a:solidFill>
                  <a:srgbClr val="FFFF00"/>
                </a:solidFill>
                <a:cs typeface="Times New Roman" panose="02020603050405020304" pitchFamily="18" charset="0"/>
              </a:rPr>
              <a:t>Launch and development are the germination stages where your focus is on money and the idea itself. The seed. Solicit feedback from family, friends, and industry specialists to better determine whether this business is even worth pursuing. Ask where will the money come from to start this business? What are your goals and objectives? Who will be your customers for this business? How will they access your business? Will it be brick and mortar or online? Do you possess the right mix of skills and experience to make this venture a success? The focus at this stage is to establish a customer base and market presence. </a:t>
            </a:r>
            <a:br>
              <a:rPr lang="en-US" sz="2000" b="1" dirty="0">
                <a:solidFill>
                  <a:srgbClr val="FFFF00"/>
                </a:solidFill>
                <a:cs typeface="Times New Roman" panose="02020603050405020304" pitchFamily="18" charset="0"/>
              </a:rPr>
            </a:br>
            <a:endParaRPr lang="en-US" sz="2000" b="1" dirty="0">
              <a:solidFill>
                <a:srgbClr val="FFFF00"/>
              </a:solidFill>
            </a:endParaRPr>
          </a:p>
        </p:txBody>
      </p:sp>
      <p:pic>
        <p:nvPicPr>
          <p:cNvPr id="5" name="Picture 4" descr="Rocket launch">
            <a:extLst>
              <a:ext uri="{FF2B5EF4-FFF2-40B4-BE49-F238E27FC236}">
                <a16:creationId xmlns:a16="http://schemas.microsoft.com/office/drawing/2014/main" id="{013B8543-77B4-476C-A7B4-B48CC1501427}"/>
              </a:ext>
            </a:extLst>
          </p:cNvPr>
          <p:cNvPicPr>
            <a:picLocks noChangeAspect="1"/>
          </p:cNvPicPr>
          <p:nvPr/>
        </p:nvPicPr>
        <p:blipFill rotWithShape="1">
          <a:blip r:embed="rId4"/>
          <a:srcRect l="26635" r="-1" b="-1"/>
          <a:stretch/>
        </p:blipFill>
        <p:spPr>
          <a:xfrm>
            <a:off x="4654297" y="10"/>
            <a:ext cx="7537704" cy="6857990"/>
          </a:xfrm>
          <a:prstGeom prst="rect">
            <a:avLst/>
          </a:prstGeom>
        </p:spPr>
      </p:pic>
      <p:sp>
        <p:nvSpPr>
          <p:cNvPr id="3" name="Text Placeholder 2">
            <a:extLst>
              <a:ext uri="{FF2B5EF4-FFF2-40B4-BE49-F238E27FC236}">
                <a16:creationId xmlns:a16="http://schemas.microsoft.com/office/drawing/2014/main" id="{018CCBE8-0309-4389-AE2C-A0F7D559CAF2}"/>
              </a:ext>
            </a:extLst>
          </p:cNvPr>
          <p:cNvSpPr>
            <a:spLocks noGrp="1"/>
          </p:cNvSpPr>
          <p:nvPr>
            <p:ph type="body" sz="half" idx="2"/>
          </p:nvPr>
        </p:nvSpPr>
        <p:spPr>
          <a:xfrm>
            <a:off x="5404762" y="1036162"/>
            <a:ext cx="3382831" cy="1185333"/>
          </a:xfrm>
        </p:spPr>
        <p:txBody>
          <a:bodyPr vert="horz" lIns="91440" tIns="45720" rIns="91440" bIns="45720" rtlCol="0" anchor="t">
            <a:normAutofit/>
          </a:bodyPr>
          <a:lstStyle/>
          <a:p>
            <a:pPr algn="l"/>
            <a:r>
              <a:rPr lang="en-US" sz="2400" b="1" dirty="0">
                <a:solidFill>
                  <a:srgbClr val="92D050"/>
                </a:solidFill>
              </a:rPr>
              <a:t>Stage One – Launch and Development</a:t>
            </a:r>
          </a:p>
        </p:txBody>
      </p:sp>
    </p:spTree>
    <p:custDataLst>
      <p:tags r:id="rId1"/>
    </p:custDataLst>
    <p:extLst>
      <p:ext uri="{BB962C8B-B14F-4D97-AF65-F5344CB8AC3E}">
        <p14:creationId xmlns:p14="http://schemas.microsoft.com/office/powerpoint/2010/main" val="36537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7A9AA5A-F6B5-4D1A-9F8C-0B6D0D928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6469DA-783A-47C0-BA6D-16F2006A2B34}"/>
              </a:ext>
            </a:extLst>
          </p:cNvPr>
          <p:cNvSpPr>
            <a:spLocks noGrp="1"/>
          </p:cNvSpPr>
          <p:nvPr>
            <p:ph type="title"/>
          </p:nvPr>
        </p:nvSpPr>
        <p:spPr>
          <a:xfrm>
            <a:off x="913795" y="609600"/>
            <a:ext cx="10353762" cy="1257300"/>
          </a:xfrm>
        </p:spPr>
        <p:txBody>
          <a:bodyPr vert="horz" lIns="91440" tIns="45720" rIns="91440" bIns="45720" rtlCol="0" anchor="ctr">
            <a:normAutofit/>
          </a:bodyPr>
          <a:lstStyle/>
          <a:p>
            <a:r>
              <a:rPr lang="en-US" sz="4000" dirty="0">
                <a:solidFill>
                  <a:srgbClr val="FFFF00"/>
                </a:solidFill>
              </a:rPr>
              <a:t>Stage Two – Growth and Expansion</a:t>
            </a:r>
          </a:p>
        </p:txBody>
      </p:sp>
      <p:pic>
        <p:nvPicPr>
          <p:cNvPr id="13" name="Picture 12">
            <a:extLst>
              <a:ext uri="{FF2B5EF4-FFF2-40B4-BE49-F238E27FC236}">
                <a16:creationId xmlns:a16="http://schemas.microsoft.com/office/drawing/2014/main" id="{C115FFBB-C8EA-4BA2-A5DD-FE3779505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4400" y="1998132"/>
            <a:ext cx="4333632" cy="3521077"/>
          </a:xfrm>
          <a:prstGeom prst="rect">
            <a:avLst/>
          </a:prstGeom>
        </p:spPr>
      </p:pic>
      <p:pic>
        <p:nvPicPr>
          <p:cNvPr id="6" name="Picture Placeholder 5" descr="Mirror buildings">
            <a:extLst>
              <a:ext uri="{FF2B5EF4-FFF2-40B4-BE49-F238E27FC236}">
                <a16:creationId xmlns:a16="http://schemas.microsoft.com/office/drawing/2014/main" id="{BE99C3B5-27F2-4519-8EC7-EC0C326C4DC7}"/>
              </a:ext>
            </a:extLst>
          </p:cNvPr>
          <p:cNvPicPr>
            <a:picLocks noGrp="1" noChangeAspect="1"/>
          </p:cNvPicPr>
          <p:nvPr>
            <p:ph type="pic" idx="1"/>
          </p:nvPr>
        </p:nvPicPr>
        <p:blipFill rotWithShape="1">
          <a:blip r:embed="rId5"/>
          <a:srcRect l="3342" r="13363" b="-2"/>
          <a:stretch/>
        </p:blipFill>
        <p:spPr>
          <a:xfrm>
            <a:off x="1046760" y="2129667"/>
            <a:ext cx="4065464" cy="3258006"/>
          </a:xfrm>
          <a:prstGeom prst="rect">
            <a:avLst/>
          </a:prstGeom>
        </p:spPr>
      </p:pic>
      <p:sp>
        <p:nvSpPr>
          <p:cNvPr id="4" name="Text Placeholder 3">
            <a:extLst>
              <a:ext uri="{FF2B5EF4-FFF2-40B4-BE49-F238E27FC236}">
                <a16:creationId xmlns:a16="http://schemas.microsoft.com/office/drawing/2014/main" id="{58D866DA-FC0E-473E-ACCB-663EDF16374F}"/>
              </a:ext>
            </a:extLst>
          </p:cNvPr>
          <p:cNvSpPr>
            <a:spLocks noGrp="1"/>
          </p:cNvSpPr>
          <p:nvPr>
            <p:ph type="body" sz="half" idx="2"/>
          </p:nvPr>
        </p:nvSpPr>
        <p:spPr>
          <a:xfrm>
            <a:off x="5722862" y="2129667"/>
            <a:ext cx="5546272" cy="3661533"/>
          </a:xfrm>
        </p:spPr>
        <p:txBody>
          <a:bodyPr vert="horz" lIns="91440" tIns="45720" rIns="91440" bIns="45720" rtlCol="0" anchor="ctr">
            <a:normAutofit/>
          </a:bodyPr>
          <a:lstStyle/>
          <a:p>
            <a:pPr algn="l"/>
            <a:r>
              <a:rPr lang="en-US" dirty="0">
                <a:solidFill>
                  <a:srgbClr val="00B0F0"/>
                </a:solidFill>
              </a:rPr>
              <a:t>Growth and Expansion. At this stage you are in business. Your goals and objectives have changed from the launch and development phase. Business is booming. Congrats, you have obviously done several things right! Your products and/or services have garnered consumer confidence. You continue to add new clients and generate revenue, but there is competition. Are you operating at a loss or maintaining your profit margins? Are there trends or other changes in the marketplace that suggest you should adjust your business model to recapture the evolutionary and finicky nature of consumer buying preferences? Focus here is to properly run your business and that means establishing a customer base and market presence.</a:t>
            </a:r>
          </a:p>
          <a:p>
            <a:pPr algn="l"/>
            <a:endParaRPr lang="en-US" dirty="0"/>
          </a:p>
        </p:txBody>
      </p:sp>
    </p:spTree>
    <p:custDataLst>
      <p:tags r:id="rId1"/>
    </p:custDataLst>
    <p:extLst>
      <p:ext uri="{BB962C8B-B14F-4D97-AF65-F5344CB8AC3E}">
        <p14:creationId xmlns:p14="http://schemas.microsoft.com/office/powerpoint/2010/main" val="3019232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Content Placeholder 5" descr="Sea of hands in the middle">
            <a:extLst>
              <a:ext uri="{FF2B5EF4-FFF2-40B4-BE49-F238E27FC236}">
                <a16:creationId xmlns:a16="http://schemas.microsoft.com/office/drawing/2014/main" id="{C53BE822-00CF-4348-9FDA-4B7E0864A7CB}"/>
              </a:ext>
            </a:extLst>
          </p:cNvPr>
          <p:cNvPicPr>
            <a:picLocks noGrp="1" noChangeAspect="1"/>
          </p:cNvPicPr>
          <p:nvPr>
            <p:ph idx="1"/>
          </p:nvPr>
        </p:nvPicPr>
        <p:blipFill rotWithShape="1">
          <a:blip r:embed="rId4"/>
          <a:srcRect t="4901" b="10829"/>
          <a:stretch/>
        </p:blipFill>
        <p:spPr>
          <a:xfrm>
            <a:off x="1" y="10"/>
            <a:ext cx="12192000" cy="6857990"/>
          </a:xfrm>
          <a:prstGeom prst="rect">
            <a:avLst/>
          </a:prstGeom>
        </p:spPr>
      </p:pic>
      <p:sp useBgFill="1">
        <p:nvSpPr>
          <p:cNvPr id="11"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8536" y="1371603"/>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35A900D-7FB9-44AD-AD2B-B77234FE5D90}"/>
              </a:ext>
            </a:extLst>
          </p:cNvPr>
          <p:cNvSpPr>
            <a:spLocks noGrp="1"/>
          </p:cNvSpPr>
          <p:nvPr>
            <p:ph type="title"/>
          </p:nvPr>
        </p:nvSpPr>
        <p:spPr>
          <a:xfrm>
            <a:off x="913795" y="845388"/>
            <a:ext cx="3596420" cy="979016"/>
          </a:xfrm>
        </p:spPr>
        <p:txBody>
          <a:bodyPr vert="horz" lIns="91440" tIns="45720" rIns="91440" bIns="45720" rtlCol="0" anchor="b">
            <a:normAutofit/>
          </a:bodyPr>
          <a:lstStyle/>
          <a:p>
            <a:pPr algn="l"/>
            <a:r>
              <a:rPr lang="en-US" sz="3200" dirty="0">
                <a:solidFill>
                  <a:schemeClr val="accent1">
                    <a:lumMod val="60000"/>
                    <a:lumOff val="40000"/>
                  </a:schemeClr>
                </a:solidFill>
              </a:rPr>
              <a:t>Stage Three – Shake Out</a:t>
            </a:r>
          </a:p>
        </p:txBody>
      </p:sp>
      <p:sp>
        <p:nvSpPr>
          <p:cNvPr id="4" name="Text Placeholder 3">
            <a:extLst>
              <a:ext uri="{FF2B5EF4-FFF2-40B4-BE49-F238E27FC236}">
                <a16:creationId xmlns:a16="http://schemas.microsoft.com/office/drawing/2014/main" id="{117E0D49-5E30-4334-8AF5-0771849BA46E}"/>
              </a:ext>
            </a:extLst>
          </p:cNvPr>
          <p:cNvSpPr>
            <a:spLocks noGrp="1"/>
          </p:cNvSpPr>
          <p:nvPr>
            <p:ph type="body" sz="half" idx="2"/>
          </p:nvPr>
        </p:nvSpPr>
        <p:spPr>
          <a:xfrm>
            <a:off x="913795" y="1968237"/>
            <a:ext cx="3531684" cy="3679189"/>
          </a:xfrm>
        </p:spPr>
        <p:txBody>
          <a:bodyPr vert="horz" lIns="91440" tIns="45720" rIns="91440" bIns="45720" rtlCol="0" anchor="t">
            <a:normAutofit lnSpcReduction="10000"/>
          </a:bodyPr>
          <a:lstStyle/>
          <a:p>
            <a:pPr algn="l"/>
            <a:r>
              <a:rPr lang="en-US" sz="2000" dirty="0">
                <a:solidFill>
                  <a:schemeClr val="tx1"/>
                </a:solidFill>
              </a:rPr>
              <a:t>Shake-out. Shake-out occurs when you reach market saturation for your products or services. You are still generating sales, but at a far slower pace than in the growth and expansion phase. Profits begin to dip yet costs continue to rise. Eventually, cash flow outpaces profits. The focus here is to reverse that dynamic.  </a:t>
            </a:r>
          </a:p>
          <a:p>
            <a:pPr algn="l"/>
            <a:endParaRPr lang="en-US" dirty="0"/>
          </a:p>
        </p:txBody>
      </p:sp>
    </p:spTree>
    <p:custDataLst>
      <p:tags r:id="rId1"/>
    </p:custDataLst>
    <p:extLst>
      <p:ext uri="{BB962C8B-B14F-4D97-AF65-F5344CB8AC3E}">
        <p14:creationId xmlns:p14="http://schemas.microsoft.com/office/powerpoint/2010/main" val="35162840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CC670F-05B9-4BB7-BA2C-0DE5B5C1E5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{0D63F3AD-B1B4-4736-A14B-BD4A46AE6103}tf00934815_win32</Template>
  <TotalTime>83</TotalTime>
  <Words>1781</Words>
  <Application>Microsoft Office PowerPoint</Application>
  <PresentationFormat>Widescreen</PresentationFormat>
  <Paragraphs>58</Paragraphs>
  <Slides>18</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Calibri</vt:lpstr>
      <vt:lpstr>Goudy Old Style</vt:lpstr>
      <vt:lpstr>Merriweather</vt:lpstr>
      <vt:lpstr>Times New Roman</vt:lpstr>
      <vt:lpstr>Wingdings 2</vt:lpstr>
      <vt:lpstr>SlateVTI</vt:lpstr>
      <vt:lpstr>Business Lifecycles</vt:lpstr>
      <vt:lpstr>Course Description</vt:lpstr>
      <vt:lpstr>Learning Objectives</vt:lpstr>
      <vt:lpstr>Business Lifecycles</vt:lpstr>
      <vt:lpstr>The business life cycle is a lot like our human lives. We progress from being in the womb to an infant. The child becomes a teenager, the teenager morphs into an adult. The adult changes into a senior citizen, and lastly death overtakes us.   Business life cycles are the evolutionary process of a business. This progression is usually done in phases, cycles, or stages over time. These cycles are typically divvied into five to six stages. They begin with launch and development, flow into growth and expansion, experience a bit of shake-out, level off into maturity, and oftentimes end in decline. We will take an in-depth look at each stage or cycle next.  </vt:lpstr>
      <vt:lpstr>Stage One – Launch and Development</vt:lpstr>
      <vt:lpstr> Launch and development are the germination stages where your focus is on money and the idea itself. The seed. Solicit feedback from family, friends, and industry specialists to better determine whether this business is even worth pursuing. Ask where will the money come from to start this business? What are your goals and objectives? Who will be your customers for this business? How will they access your business? Will it be brick and mortar or online? Do you possess the right mix of skills and experience to make this venture a success? The focus at this stage is to establish a customer base and market presence.  </vt:lpstr>
      <vt:lpstr>Stage Two – Growth and Expansion</vt:lpstr>
      <vt:lpstr>Stage Three – Shake Out</vt:lpstr>
      <vt:lpstr>Stage Four - Maturity</vt:lpstr>
      <vt:lpstr>Stage Five - Decline</vt:lpstr>
      <vt:lpstr>Several ingredients go in to creating a company and making that business profitable and sustainable. None of those stages are without challenges. From the point where you began to consider the launch and development of your enterprise marked your entry into the business life cycle. Focuses, goals, and objectives shift with each stage. Can you stay abreast of them?  Running a business can be challenging. It is how you deal with those challenges that determines whether or not you make in through decline. In the following section we will look at some of the challenges that threaten to hinder each stage of the business life cycle and hopefully help you to find creative ways to overcome them.    </vt:lpstr>
      <vt:lpstr>Business Lifecycle</vt:lpstr>
      <vt:lpstr>Business Lifecycle Challenges Launch and Development</vt:lpstr>
      <vt:lpstr>Business Lifecycle Challenges Growth and Expansion </vt:lpstr>
      <vt:lpstr>Business Lifecycle Challenges  Shake Out</vt:lpstr>
      <vt:lpstr>Business Lifecycle Challenges Maturity</vt:lpstr>
      <vt:lpstr>Business Lifecycle Challenges Decline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Lifecycles</dc:title>
  <dc:creator>Michelle Malsbury</dc:creator>
  <cp:lastModifiedBy>Michelle Malsbury</cp:lastModifiedBy>
  <cp:revision>10</cp:revision>
  <dcterms:created xsi:type="dcterms:W3CDTF">2021-07-02T13:38:35Z</dcterms:created>
  <dcterms:modified xsi:type="dcterms:W3CDTF">2021-07-06T15:16:49Z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ArticulateGUID">
    <vt:lpwstr>4565FF55-B9CE-4CE8-958C-D020C30222B8</vt:lpwstr>
  </property>
  <property fmtid="{D5CDD505-2E9C-101B-9397-08002B2CF9AE}" pid="4" name="ArticulatePath">
    <vt:lpwstr>Business Lifecycles 2021</vt:lpwstr>
  </property>
</Properties>
</file>